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2" r:id="rId2"/>
    <p:sldId id="260" r:id="rId3"/>
    <p:sldId id="263" r:id="rId4"/>
    <p:sldId id="261" r:id="rId5"/>
    <p:sldId id="284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1" r:id="rId14"/>
    <p:sldId id="285" r:id="rId15"/>
    <p:sldId id="286" r:id="rId16"/>
    <p:sldId id="290" r:id="rId17"/>
    <p:sldId id="268" r:id="rId18"/>
    <p:sldId id="265" r:id="rId19"/>
    <p:sldId id="288" r:id="rId20"/>
    <p:sldId id="299" r:id="rId21"/>
    <p:sldId id="266" r:id="rId22"/>
    <p:sldId id="269" r:id="rId23"/>
    <p:sldId id="270" r:id="rId24"/>
    <p:sldId id="271" r:id="rId25"/>
    <p:sldId id="267" r:id="rId26"/>
    <p:sldId id="273" r:id="rId27"/>
    <p:sldId id="272" r:id="rId28"/>
    <p:sldId id="278" r:id="rId29"/>
    <p:sldId id="280" r:id="rId30"/>
    <p:sldId id="281" r:id="rId31"/>
    <p:sldId id="274" r:id="rId32"/>
    <p:sldId id="275" r:id="rId33"/>
    <p:sldId id="276" r:id="rId34"/>
    <p:sldId id="277" r:id="rId35"/>
    <p:sldId id="279" r:id="rId36"/>
    <p:sldId id="283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567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845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520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042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975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335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214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149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747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291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341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592201EC-D369-43E3-8D0A-5225CD98FC35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3997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UUPn5YygFgE?si=fOjGS7frNqcJWdBN" TargetMode="Externa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Swc5I2-JCMQ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ieY6bY_Rgyg?si=J2sLyG0pGJHbj8KL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44kZ5xZ0Jso?si=ShWp25twiPBS69ae" TargetMode="Externa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838200" y="451381"/>
            <a:ext cx="10512552" cy="40665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포트폴리오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BA4D46-7D2E-2FDB-488C-55E2BE0F4026}"/>
              </a:ext>
            </a:extLst>
          </p:cNvPr>
          <p:cNvSpPr txBox="1"/>
          <p:nvPr/>
        </p:nvSpPr>
        <p:spPr>
          <a:xfrm>
            <a:off x="838199" y="4983276"/>
            <a:ext cx="10512552" cy="1126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ko-KR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ko-KR" alt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클라이언트 프로그래머 지원</a:t>
            </a:r>
            <a:r>
              <a:rPr lang="en-US" altLang="ko-KR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0A8337-9F37-E12D-8852-C58A41E96A86}"/>
              </a:ext>
            </a:extLst>
          </p:cNvPr>
          <p:cNvSpPr txBox="1"/>
          <p:nvPr/>
        </p:nvSpPr>
        <p:spPr>
          <a:xfrm>
            <a:off x="8942832" y="1645920"/>
            <a:ext cx="22219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기술스택</a:t>
            </a:r>
            <a:endParaRPr lang="en-US" altLang="ko-KR"/>
          </a:p>
          <a:p>
            <a:pPr marL="285750" indent="-285750">
              <a:buFontTx/>
              <a:buChar char="-"/>
            </a:pPr>
            <a:r>
              <a:rPr lang="en-US" altLang="ko-KR"/>
              <a:t>DiectX</a:t>
            </a:r>
          </a:p>
          <a:p>
            <a:pPr marL="285750" indent="-285750">
              <a:buFontTx/>
              <a:buChar char="-"/>
            </a:pPr>
            <a:r>
              <a:rPr lang="en-US" altLang="ko-KR"/>
              <a:t> </a:t>
            </a:r>
            <a:r>
              <a:rPr lang="ko-KR" altLang="en-US"/>
              <a:t>백준 플레</a:t>
            </a:r>
            <a:endParaRPr lang="en-US" altLang="ko-KR"/>
          </a:p>
          <a:p>
            <a:pPr marL="285750" indent="-285750">
              <a:buFontTx/>
              <a:buChar char="-"/>
            </a:pPr>
            <a:r>
              <a:rPr lang="en-US" altLang="ko-KR"/>
              <a:t>C#</a:t>
            </a:r>
          </a:p>
          <a:p>
            <a:pPr marL="285750" indent="-285750">
              <a:buFontTx/>
              <a:buChar char="-"/>
            </a:pPr>
            <a:r>
              <a:rPr lang="en-US" altLang="ko-KR"/>
              <a:t>Git</a:t>
            </a:r>
          </a:p>
          <a:p>
            <a:pPr marL="285750" indent="-285750">
              <a:buFontTx/>
              <a:buChar char="-"/>
            </a:pPr>
            <a:r>
              <a:rPr lang="en-US" altLang="ko-KR"/>
              <a:t>GithubDesktop</a:t>
            </a:r>
          </a:p>
          <a:p>
            <a:pPr marL="285750" indent="-285750">
              <a:buFontTx/>
              <a:buChar char="-"/>
            </a:pPr>
            <a:r>
              <a:rPr lang="en-US" altLang="ko-KR"/>
              <a:t>Unity</a:t>
            </a:r>
          </a:p>
        </p:txBody>
      </p:sp>
    </p:spTree>
    <p:extLst>
      <p:ext uri="{BB962C8B-B14F-4D97-AF65-F5344CB8AC3E}">
        <p14:creationId xmlns:p14="http://schemas.microsoft.com/office/powerpoint/2010/main" val="1653482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345858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UI_EventHandler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D61248-EFEB-6D11-A8DF-185B2957B081}"/>
              </a:ext>
            </a:extLst>
          </p:cNvPr>
          <p:cNvSpPr txBox="1"/>
          <p:nvPr/>
        </p:nvSpPr>
        <p:spPr>
          <a:xfrm>
            <a:off x="865239" y="3535197"/>
            <a:ext cx="4483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앞선 </a:t>
            </a:r>
            <a:r>
              <a:rPr lang="en-US" altLang="ko-KR" sz="1400"/>
              <a:t>UI_EventHander</a:t>
            </a:r>
            <a:r>
              <a:rPr lang="ko-KR" altLang="en-US" sz="1400"/>
              <a:t>가 </a:t>
            </a:r>
            <a:r>
              <a:rPr lang="en-US" altLang="ko-KR" sz="1400"/>
              <a:t>UI_Base</a:t>
            </a:r>
            <a:r>
              <a:rPr lang="ko-KR" altLang="en-US" sz="1400"/>
              <a:t>에서 </a:t>
            </a:r>
            <a:r>
              <a:rPr lang="en-US" altLang="ko-KR" sz="1400"/>
              <a:t>BindEvent</a:t>
            </a:r>
            <a:r>
              <a:rPr lang="ko-KR" altLang="en-US" sz="1400"/>
              <a:t>함수속에서 사용된다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81718F-6416-D6E0-66D0-054A622C8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42" y="1002891"/>
            <a:ext cx="6289543" cy="23199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100D42-66F3-2133-4930-5337BFDFA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89" y="4295186"/>
            <a:ext cx="10888595" cy="7525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FCD73A-4A79-0DE8-6E6E-1EBB4D3A625D}"/>
              </a:ext>
            </a:extLst>
          </p:cNvPr>
          <p:cNvSpPr txBox="1"/>
          <p:nvPr/>
        </p:nvSpPr>
        <p:spPr>
          <a:xfrm>
            <a:off x="865239" y="5284535"/>
            <a:ext cx="4483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Extionsion</a:t>
            </a:r>
            <a:r>
              <a:rPr lang="ko-KR" altLang="en-US" sz="1400"/>
              <a:t>기능을 이용하여 </a:t>
            </a:r>
            <a:r>
              <a:rPr lang="en-US" altLang="ko-KR" sz="1400"/>
              <a:t>GameObject</a:t>
            </a:r>
            <a:r>
              <a:rPr lang="ko-KR" altLang="en-US" sz="1400"/>
              <a:t>에서 </a:t>
            </a:r>
            <a:r>
              <a:rPr lang="en-US" altLang="ko-KR" sz="1400"/>
              <a:t>.</a:t>
            </a:r>
            <a:r>
              <a:rPr lang="ko-KR" altLang="en-US" sz="1400"/>
              <a:t>을붙여서 </a:t>
            </a:r>
            <a:r>
              <a:rPr lang="en-US" altLang="ko-KR" sz="1400"/>
              <a:t>BindEvent</a:t>
            </a:r>
            <a:r>
              <a:rPr lang="ko-KR" altLang="en-US" sz="1400"/>
              <a:t>함수를 사용할 수 있게 만든다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422955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345858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UI_EventHandler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D61248-EFEB-6D11-A8DF-185B2957B081}"/>
              </a:ext>
            </a:extLst>
          </p:cNvPr>
          <p:cNvSpPr txBox="1"/>
          <p:nvPr/>
        </p:nvSpPr>
        <p:spPr>
          <a:xfrm>
            <a:off x="7777316" y="1771865"/>
            <a:ext cx="3490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앞선 </a:t>
            </a:r>
            <a:r>
              <a:rPr lang="en-US" altLang="ko-KR" sz="1400"/>
              <a:t>UI_EventHander</a:t>
            </a:r>
            <a:r>
              <a:rPr lang="ko-KR" altLang="en-US" sz="1400"/>
              <a:t>가 </a:t>
            </a:r>
            <a:r>
              <a:rPr lang="en-US" altLang="ko-KR" sz="1400"/>
              <a:t>UI_Base</a:t>
            </a:r>
            <a:r>
              <a:rPr lang="ko-KR" altLang="en-US" sz="1400"/>
              <a:t>에서 </a:t>
            </a:r>
            <a:r>
              <a:rPr lang="en-US" altLang="ko-KR" sz="1400"/>
              <a:t>BindEvent</a:t>
            </a:r>
            <a:r>
              <a:rPr lang="ko-KR" altLang="en-US" sz="1400"/>
              <a:t>함수속에서 사용된다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81718F-6416-D6E0-66D0-054A622C8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89" y="873519"/>
            <a:ext cx="6289543" cy="23199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100D42-66F3-2133-4930-5337BFDFA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985" y="3664569"/>
            <a:ext cx="6889640" cy="4761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FCD73A-4A79-0DE8-6E6E-1EBB4D3A625D}"/>
              </a:ext>
            </a:extLst>
          </p:cNvPr>
          <p:cNvSpPr txBox="1"/>
          <p:nvPr/>
        </p:nvSpPr>
        <p:spPr>
          <a:xfrm>
            <a:off x="3069051" y="4414808"/>
            <a:ext cx="4483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Extionsion</a:t>
            </a:r>
            <a:r>
              <a:rPr lang="ko-KR" altLang="en-US" sz="1400"/>
              <a:t>기능을 이용하여 </a:t>
            </a:r>
            <a:r>
              <a:rPr lang="en-US" altLang="ko-KR" sz="1400"/>
              <a:t>GameObject</a:t>
            </a:r>
            <a:r>
              <a:rPr lang="ko-KR" altLang="en-US" sz="1400"/>
              <a:t>에서 </a:t>
            </a:r>
            <a:r>
              <a:rPr lang="en-US" altLang="ko-KR" sz="1400"/>
              <a:t>.</a:t>
            </a:r>
            <a:r>
              <a:rPr lang="ko-KR" altLang="en-US" sz="1400"/>
              <a:t>을붙여서 </a:t>
            </a:r>
            <a:r>
              <a:rPr lang="en-US" altLang="ko-KR" sz="1400"/>
              <a:t>BindEvent</a:t>
            </a:r>
            <a:r>
              <a:rPr lang="ko-KR" altLang="en-US" sz="1400"/>
              <a:t>함수를 사용할 수 있게 만든다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79E36C-8121-D19A-667B-F05B9FE7E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6590" y="6120548"/>
            <a:ext cx="6668431" cy="228632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96869D4-94E8-C02D-CBC2-0EDD876D4122}"/>
              </a:ext>
            </a:extLst>
          </p:cNvPr>
          <p:cNvCxnSpPr>
            <a:cxnSpLocks/>
            <a:stCxn id="4" idx="3"/>
            <a:endCxn id="28" idx="1"/>
          </p:cNvCxnSpPr>
          <p:nvPr/>
        </p:nvCxnSpPr>
        <p:spPr>
          <a:xfrm flipV="1">
            <a:off x="6754432" y="2033475"/>
            <a:ext cx="102288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8807FC5-0332-3291-1BEB-8A718AC3D8C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5310805" y="4140756"/>
            <a:ext cx="1" cy="2740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ED3FEA6-4F0F-A624-D6E6-B9B51A57F2D5}"/>
              </a:ext>
            </a:extLst>
          </p:cNvPr>
          <p:cNvSpPr txBox="1"/>
          <p:nvPr/>
        </p:nvSpPr>
        <p:spPr>
          <a:xfrm>
            <a:off x="3069051" y="5425465"/>
            <a:ext cx="4483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사용 예시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608FAC3-67DE-A6E1-FE84-6D487602A6CE}"/>
              </a:ext>
            </a:extLst>
          </p:cNvPr>
          <p:cNvCxnSpPr>
            <a:cxnSpLocks/>
            <a:stCxn id="15" idx="2"/>
            <a:endCxn id="5" idx="0"/>
          </p:cNvCxnSpPr>
          <p:nvPr/>
        </p:nvCxnSpPr>
        <p:spPr>
          <a:xfrm>
            <a:off x="5310806" y="5733242"/>
            <a:ext cx="0" cy="3873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657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987845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UI_EventHandler </a:t>
            </a:r>
            <a:r>
              <a:rPr lang="ko-KR" altLang="en-US"/>
              <a:t>의사코드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AFB0CD-C17C-3EBD-BBF7-597D5C885F77}"/>
              </a:ext>
            </a:extLst>
          </p:cNvPr>
          <p:cNvSpPr/>
          <p:nvPr/>
        </p:nvSpPr>
        <p:spPr>
          <a:xfrm>
            <a:off x="6587612" y="1104849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UI_Base</a:t>
            </a:r>
            <a:r>
              <a:rPr lang="ko-KR" altLang="en-US"/>
              <a:t>의 </a:t>
            </a:r>
            <a:r>
              <a:rPr lang="en-US" altLang="ko-KR"/>
              <a:t>BindEvent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CDE995-7411-A3B0-957C-061840C43954}"/>
              </a:ext>
            </a:extLst>
          </p:cNvPr>
          <p:cNvSpPr/>
          <p:nvPr/>
        </p:nvSpPr>
        <p:spPr>
          <a:xfrm>
            <a:off x="3392129" y="1104849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GameObject</a:t>
            </a:r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BCDE2B3-3C47-34C2-BA49-72FEFF29D2C0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5388077" y="1531323"/>
            <a:ext cx="11995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6CE458-59C8-CD30-514B-959FBA154D8A}"/>
              </a:ext>
            </a:extLst>
          </p:cNvPr>
          <p:cNvCxnSpPr>
            <a:cxnSpLocks/>
            <a:stCxn id="23" idx="2"/>
            <a:endCxn id="20" idx="0"/>
          </p:cNvCxnSpPr>
          <p:nvPr/>
        </p:nvCxnSpPr>
        <p:spPr>
          <a:xfrm flipH="1">
            <a:off x="5987843" y="2359715"/>
            <a:ext cx="1" cy="6428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EC96163-6D46-6B72-8572-590CF3816A7F}"/>
              </a:ext>
            </a:extLst>
          </p:cNvPr>
          <p:cNvSpPr/>
          <p:nvPr/>
        </p:nvSpPr>
        <p:spPr>
          <a:xfrm>
            <a:off x="4989869" y="300252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동적으로 </a:t>
            </a:r>
            <a:r>
              <a:rPr lang="en-US" altLang="ko-KR"/>
              <a:t>UI_EventHander Component </a:t>
            </a:r>
            <a:r>
              <a:rPr lang="ko-KR" altLang="en-US"/>
              <a:t>생성</a:t>
            </a:r>
          </a:p>
        </p:txBody>
      </p:sp>
      <p:sp>
        <p:nvSpPr>
          <p:cNvPr id="23" name="순서도: 처리 22">
            <a:extLst>
              <a:ext uri="{FF2B5EF4-FFF2-40B4-BE49-F238E27FC236}">
                <a16:creationId xmlns:a16="http://schemas.microsoft.com/office/drawing/2014/main" id="{5CEB56BF-2C05-0CEF-07D3-2979E7F1B36C}"/>
              </a:ext>
            </a:extLst>
          </p:cNvPr>
          <p:cNvSpPr/>
          <p:nvPr/>
        </p:nvSpPr>
        <p:spPr>
          <a:xfrm>
            <a:off x="2694037" y="757057"/>
            <a:ext cx="6587613" cy="1602658"/>
          </a:xfrm>
          <a:prstGeom prst="flowChartProcess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4A7D6F1-E26E-7399-94F7-7F189AEAEBA7}"/>
              </a:ext>
            </a:extLst>
          </p:cNvPr>
          <p:cNvSpPr/>
          <p:nvPr/>
        </p:nvSpPr>
        <p:spPr>
          <a:xfrm>
            <a:off x="3480616" y="512998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 event </a:t>
            </a:r>
            <a:r>
              <a:rPr lang="ko-KR" altLang="en-US"/>
              <a:t>발생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B17F662-A096-F181-ABA5-52B746D7F15C}"/>
              </a:ext>
            </a:extLst>
          </p:cNvPr>
          <p:cNvSpPr/>
          <p:nvPr/>
        </p:nvSpPr>
        <p:spPr>
          <a:xfrm>
            <a:off x="6395882" y="5129986"/>
            <a:ext cx="263012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BindEvent</a:t>
            </a:r>
            <a:r>
              <a:rPr lang="ko-KR" altLang="en-US"/>
              <a:t>된 함수 실행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6F8F25A-2EB9-C79A-AE77-A780BB6EFEFA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5476564" y="5556460"/>
            <a:ext cx="9193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순서도: 처리 34">
            <a:extLst>
              <a:ext uri="{FF2B5EF4-FFF2-40B4-BE49-F238E27FC236}">
                <a16:creationId xmlns:a16="http://schemas.microsoft.com/office/drawing/2014/main" id="{C539DE20-BE8C-A3D9-733B-49E3E15F8815}"/>
              </a:ext>
            </a:extLst>
          </p:cNvPr>
          <p:cNvSpPr/>
          <p:nvPr/>
        </p:nvSpPr>
        <p:spPr>
          <a:xfrm>
            <a:off x="2394153" y="632335"/>
            <a:ext cx="7300453" cy="3723385"/>
          </a:xfrm>
          <a:prstGeom prst="flowChartProcess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9B12318-C162-EA1A-29B7-37D87B4B3B08}"/>
              </a:ext>
            </a:extLst>
          </p:cNvPr>
          <p:cNvCxnSpPr>
            <a:cxnSpLocks/>
            <a:stCxn id="35" idx="2"/>
            <a:endCxn id="39" idx="0"/>
          </p:cNvCxnSpPr>
          <p:nvPr/>
        </p:nvCxnSpPr>
        <p:spPr>
          <a:xfrm>
            <a:off x="6044380" y="4355720"/>
            <a:ext cx="0" cy="5002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순서도: 처리 38">
            <a:extLst>
              <a:ext uri="{FF2B5EF4-FFF2-40B4-BE49-F238E27FC236}">
                <a16:creationId xmlns:a16="http://schemas.microsoft.com/office/drawing/2014/main" id="{24FD51D0-53E8-5027-B91B-E5934959166B}"/>
              </a:ext>
            </a:extLst>
          </p:cNvPr>
          <p:cNvSpPr/>
          <p:nvPr/>
        </p:nvSpPr>
        <p:spPr>
          <a:xfrm>
            <a:off x="2394153" y="4855966"/>
            <a:ext cx="7300453" cy="1504012"/>
          </a:xfrm>
          <a:prstGeom prst="flowChartProcess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0629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143432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Map</a:t>
            </a:r>
            <a:r>
              <a:rPr lang="ko-KR" altLang="en-US"/>
              <a:t> </a:t>
            </a:r>
            <a:r>
              <a:rPr lang="en-US" altLang="ko-KR"/>
              <a:t>Tool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1A491-6339-A4E4-D714-A61CB538F625}"/>
              </a:ext>
            </a:extLst>
          </p:cNvPr>
          <p:cNvSpPr txBox="1"/>
          <p:nvPr/>
        </p:nvSpPr>
        <p:spPr>
          <a:xfrm>
            <a:off x="835741" y="1209368"/>
            <a:ext cx="2241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Map</a:t>
            </a:r>
            <a:r>
              <a:rPr lang="ko-KR" altLang="en-US"/>
              <a:t>을 생성하기 위해서 그 데이터를 </a:t>
            </a:r>
            <a:r>
              <a:rPr lang="en-US" altLang="ko-KR"/>
              <a:t>Exel</a:t>
            </a:r>
            <a:r>
              <a:rPr lang="ko-KR" altLang="en-US"/>
              <a:t>에 정리한다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085BFC-45EA-5009-5178-1E833681E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181" y="561575"/>
            <a:ext cx="2738820" cy="2867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E04EA4-DFD9-D66C-4018-AD7D917421AD}"/>
              </a:ext>
            </a:extLst>
          </p:cNvPr>
          <p:cNvSpPr txBox="1"/>
          <p:nvPr/>
        </p:nvSpPr>
        <p:spPr>
          <a:xfrm>
            <a:off x="732502" y="4114800"/>
            <a:ext cx="22417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그리드 형식의 게임이므로 각 타일이 무엇인지 정의한다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FBAF1B7-D7CC-704B-9AF3-CB21A43F5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181" y="3645384"/>
            <a:ext cx="3884587" cy="265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03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143432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Map</a:t>
            </a:r>
            <a:r>
              <a:rPr lang="ko-KR" altLang="en-US"/>
              <a:t> </a:t>
            </a:r>
            <a:r>
              <a:rPr lang="en-US" altLang="ko-KR"/>
              <a:t>Tool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FFE4CE-F9B7-D893-BD98-709B8800A252}"/>
              </a:ext>
            </a:extLst>
          </p:cNvPr>
          <p:cNvSpPr txBox="1"/>
          <p:nvPr/>
        </p:nvSpPr>
        <p:spPr>
          <a:xfrm>
            <a:off x="378541" y="1243831"/>
            <a:ext cx="3529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Exel </a:t>
            </a:r>
            <a:r>
              <a:rPr lang="ko-KR" altLang="en-US" sz="1400"/>
              <a:t>데이터를 바탕으로 </a:t>
            </a:r>
            <a:r>
              <a:rPr lang="en-US" altLang="ko-KR" sz="1400"/>
              <a:t>map</a:t>
            </a:r>
            <a:r>
              <a:rPr lang="ko-KR" altLang="en-US" sz="1400"/>
              <a:t>을 생성할 수 있도록 </a:t>
            </a:r>
            <a:r>
              <a:rPr lang="en-US" altLang="ko-KR" sz="1400"/>
              <a:t>Exel</a:t>
            </a:r>
            <a:r>
              <a:rPr lang="ko-KR" altLang="en-US" sz="1400"/>
              <a:t>을 파싱한다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B2B841-0F65-78A8-2CF4-A26F2FA6E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708" y="1081663"/>
            <a:ext cx="5468112" cy="8475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C236C17-29D6-EE7E-D5A3-DD376000C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708" y="2326026"/>
            <a:ext cx="5468112" cy="18864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06D6D2-478B-AB93-F49C-C6BA2E8430F9}"/>
              </a:ext>
            </a:extLst>
          </p:cNvPr>
          <p:cNvSpPr txBox="1"/>
          <p:nvPr/>
        </p:nvSpPr>
        <p:spPr>
          <a:xfrm>
            <a:off x="378541" y="3007665"/>
            <a:ext cx="3529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각 타일의 이름에 맞는 오브젝트를 간격에 맞게 생성한다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BAD54DE-074B-B0E2-B7B1-B7A48CEF0A43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3908322" y="1505441"/>
            <a:ext cx="9123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F6137E9-B107-8806-1586-10F9E884C6A0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3908322" y="3269275"/>
            <a:ext cx="9123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1C5D301-67A2-B5E8-8CF0-9EAB58B9F179}"/>
              </a:ext>
            </a:extLst>
          </p:cNvPr>
          <p:cNvSpPr txBox="1"/>
          <p:nvPr/>
        </p:nvSpPr>
        <p:spPr>
          <a:xfrm>
            <a:off x="378541" y="4932497"/>
            <a:ext cx="3873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생성된 맵 오브젝트들을 하나의 프리펩으로 만든 뒤</a:t>
            </a:r>
            <a:r>
              <a:rPr lang="en-US" altLang="ko-KR" sz="1400"/>
              <a:t>, </a:t>
            </a:r>
            <a:r>
              <a:rPr lang="ko-KR" altLang="en-US" sz="1400"/>
              <a:t>맵을 저장한다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928036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362632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Map</a:t>
            </a:r>
            <a:r>
              <a:rPr lang="ko-KR" altLang="en-US"/>
              <a:t> 생성 로직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7D2ABA-1C19-B51E-911D-2A1B3D981986}"/>
              </a:ext>
            </a:extLst>
          </p:cNvPr>
          <p:cNvSpPr/>
          <p:nvPr/>
        </p:nvSpPr>
        <p:spPr>
          <a:xfrm>
            <a:off x="4680154" y="369939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Exel Map Data </a:t>
            </a:r>
            <a:r>
              <a:rPr lang="ko-KR" altLang="en-US"/>
              <a:t>만들기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B14EC2-733B-74DA-190F-31F2605BE8E3}"/>
              </a:ext>
            </a:extLst>
          </p:cNvPr>
          <p:cNvSpPr/>
          <p:nvPr/>
        </p:nvSpPr>
        <p:spPr>
          <a:xfrm>
            <a:off x="4021392" y="1538134"/>
            <a:ext cx="3313471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Exel</a:t>
            </a:r>
            <a:r>
              <a:rPr lang="ko-KR" altLang="en-US"/>
              <a:t>을 읽고</a:t>
            </a:r>
            <a:r>
              <a:rPr lang="en-US" altLang="ko-KR"/>
              <a:t>, Editor</a:t>
            </a:r>
            <a:r>
              <a:rPr lang="ko-KR" altLang="en-US"/>
              <a:t>에서 </a:t>
            </a:r>
            <a:r>
              <a:rPr lang="en-US" altLang="ko-KR"/>
              <a:t>Hierarchy</a:t>
            </a:r>
            <a:r>
              <a:rPr lang="ko-KR" altLang="en-US"/>
              <a:t>창에 오브젝트들 생성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C0854E-0CCA-1354-FDDB-A26243BE6D9A}"/>
              </a:ext>
            </a:extLst>
          </p:cNvPr>
          <p:cNvSpPr/>
          <p:nvPr/>
        </p:nvSpPr>
        <p:spPr>
          <a:xfrm>
            <a:off x="4680154" y="269649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오브젝트들을 </a:t>
            </a:r>
            <a:r>
              <a:rPr lang="en-US" altLang="ko-KR"/>
              <a:t>Prefab</a:t>
            </a:r>
            <a:r>
              <a:rPr lang="ko-KR" altLang="en-US"/>
              <a:t>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B2D410-945A-0FF3-0B2A-2CB181A872E6}"/>
              </a:ext>
            </a:extLst>
          </p:cNvPr>
          <p:cNvSpPr/>
          <p:nvPr/>
        </p:nvSpPr>
        <p:spPr>
          <a:xfrm>
            <a:off x="4680154" y="3859773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Map </a:t>
            </a:r>
            <a:r>
              <a:rPr lang="ko-KR" altLang="en-US"/>
              <a:t>저장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CA8866-0A6A-320C-CAB8-883C185A4849}"/>
              </a:ext>
            </a:extLst>
          </p:cNvPr>
          <p:cNvSpPr/>
          <p:nvPr/>
        </p:nvSpPr>
        <p:spPr>
          <a:xfrm>
            <a:off x="4680154" y="5023050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게임 시작시 </a:t>
            </a:r>
            <a:r>
              <a:rPr lang="en-US" altLang="ko-KR"/>
              <a:t>Map</a:t>
            </a:r>
            <a:r>
              <a:rPr lang="ko-KR" altLang="en-US"/>
              <a:t>을 불러오기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A99AE59-8877-8608-37D3-9CE035C5DE9A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5678128" y="1222887"/>
            <a:ext cx="0" cy="315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4374F80-3E73-ACBC-7AB6-EE282EDE2949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5678128" y="2391082"/>
            <a:ext cx="0" cy="3054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4300534-024F-9259-0E81-DBBE5A455412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5678128" y="3549444"/>
            <a:ext cx="0" cy="3103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BF7A412-8BC6-E3DF-829F-5FC0D7D223B0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5678128" y="4712721"/>
            <a:ext cx="0" cy="3103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21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417574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Map</a:t>
            </a:r>
            <a:r>
              <a:rPr lang="ko-KR" altLang="en-US"/>
              <a:t> 생성 고찰 및 개선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4A4997-3F2E-1FFF-76D9-AE8CCC053D9E}"/>
              </a:ext>
            </a:extLst>
          </p:cNvPr>
          <p:cNvSpPr txBox="1"/>
          <p:nvPr/>
        </p:nvSpPr>
        <p:spPr>
          <a:xfrm>
            <a:off x="727587" y="1120877"/>
            <a:ext cx="3195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맵이 단층으로만 만들수있다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DD26B1-E3B7-F070-117E-34A2BE6C244F}"/>
              </a:ext>
            </a:extLst>
          </p:cNvPr>
          <p:cNvSpPr txBox="1"/>
          <p:nvPr/>
        </p:nvSpPr>
        <p:spPr>
          <a:xfrm>
            <a:off x="710558" y="2497957"/>
            <a:ext cx="3195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타일이 많아질수록 규칙이 늘어난다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7F829D-7860-100A-F19E-A2B01664961F}"/>
              </a:ext>
            </a:extLst>
          </p:cNvPr>
          <p:cNvSpPr txBox="1"/>
          <p:nvPr/>
        </p:nvSpPr>
        <p:spPr>
          <a:xfrm>
            <a:off x="641732" y="4912296"/>
            <a:ext cx="3195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몬스터 인덱스와 연동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B88EB-8559-128F-EE30-8BF4AEE9BBCB}"/>
              </a:ext>
            </a:extLst>
          </p:cNvPr>
          <p:cNvSpPr txBox="1"/>
          <p:nvPr/>
        </p:nvSpPr>
        <p:spPr>
          <a:xfrm>
            <a:off x="5417574" y="1120877"/>
            <a:ext cx="3195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맵이 단층으로만 만들수있다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77A645A-2016-C3AD-AB1A-962E688A7001}"/>
              </a:ext>
            </a:extLst>
          </p:cNvPr>
          <p:cNvCxnSpPr>
            <a:stCxn id="3" idx="3"/>
            <a:endCxn id="8" idx="1"/>
          </p:cNvCxnSpPr>
          <p:nvPr/>
        </p:nvCxnSpPr>
        <p:spPr>
          <a:xfrm>
            <a:off x="3923071" y="1274766"/>
            <a:ext cx="14945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9516BA1-2072-C7C4-C762-D6CF2E4A921B}"/>
              </a:ext>
            </a:extLst>
          </p:cNvPr>
          <p:cNvSpPr txBox="1"/>
          <p:nvPr/>
        </p:nvSpPr>
        <p:spPr>
          <a:xfrm>
            <a:off x="5017085" y="4589131"/>
            <a:ext cx="56830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M_12 </a:t>
            </a:r>
            <a:r>
              <a:rPr lang="ko-KR" altLang="en-US" sz="1400"/>
              <a:t>형식으로 </a:t>
            </a:r>
            <a:r>
              <a:rPr lang="en-US" altLang="ko-KR" sz="1400"/>
              <a:t>MonsterData</a:t>
            </a:r>
            <a:r>
              <a:rPr lang="ko-KR" altLang="en-US" sz="1400"/>
              <a:t>의 </a:t>
            </a:r>
            <a:r>
              <a:rPr lang="en-US" altLang="ko-KR" sz="1400"/>
              <a:t>index</a:t>
            </a:r>
            <a:r>
              <a:rPr lang="ko-KR" altLang="en-US" sz="1400"/>
              <a:t>를 확인하여 그것에맞게 몬스터를 생성한다</a:t>
            </a:r>
            <a:r>
              <a:rPr lang="en-US" altLang="ko-KR" sz="1400"/>
              <a:t>.</a:t>
            </a:r>
          </a:p>
          <a:p>
            <a:pPr algn="ctr"/>
            <a:r>
              <a:rPr lang="ko-KR" altLang="en-US" sz="1400"/>
              <a:t>몬스터 생성시 기본 </a:t>
            </a:r>
            <a:r>
              <a:rPr lang="en-US" altLang="ko-KR" sz="1400"/>
              <a:t>monster prefa</a:t>
            </a:r>
            <a:r>
              <a:rPr lang="ko-KR" altLang="en-US" sz="1400"/>
              <a:t>으로 생성하고 </a:t>
            </a:r>
            <a:r>
              <a:rPr lang="en-US" altLang="ko-KR" sz="1400"/>
              <a:t>id</a:t>
            </a:r>
            <a:r>
              <a:rPr lang="ko-KR" altLang="en-US" sz="1400"/>
              <a:t>값만 달라지면 다른 몬스터가 생성되게 만들었다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4E5BA2F-600D-20C8-4934-37596F5E4225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3837216" y="5066185"/>
            <a:ext cx="11798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01DB14-6E50-CD3C-2868-CBF37BE3C176}"/>
              </a:ext>
            </a:extLst>
          </p:cNvPr>
          <p:cNvSpPr txBox="1"/>
          <p:nvPr/>
        </p:nvSpPr>
        <p:spPr>
          <a:xfrm>
            <a:off x="5164299" y="3728211"/>
            <a:ext cx="5248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챕터</a:t>
            </a:r>
            <a:r>
              <a:rPr lang="en-US" altLang="ko-KR" sz="1400"/>
              <a:t>, </a:t>
            </a:r>
            <a:r>
              <a:rPr lang="ko-KR" altLang="en-US" sz="1400"/>
              <a:t>스테이지에 따라 컨벤션을 정해서 간략한 규칙으로 쉽게 생성되게 변경했다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DE0E646-0F6B-C8C6-1901-7F1421E04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124" y="1689926"/>
            <a:ext cx="6243318" cy="1660627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3733183-7864-6AC0-AD57-EF4A29B7BFC9}"/>
              </a:ext>
            </a:extLst>
          </p:cNvPr>
          <p:cNvCxnSpPr>
            <a:cxnSpLocks/>
            <a:stCxn id="4" idx="3"/>
            <a:endCxn id="26" idx="1"/>
          </p:cNvCxnSpPr>
          <p:nvPr/>
        </p:nvCxnSpPr>
        <p:spPr>
          <a:xfrm flipV="1">
            <a:off x="3906042" y="2520240"/>
            <a:ext cx="1332082" cy="1316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D40F05A-91D5-1CAC-A5E8-0DBAEE9C4CC5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3906042" y="2651846"/>
            <a:ext cx="1258257" cy="13379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694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2399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전투 영상</a:t>
            </a:r>
          </a:p>
        </p:txBody>
      </p:sp>
      <p:pic>
        <p:nvPicPr>
          <p:cNvPr id="2" name="Movie_056">
            <a:hlinkClick r:id="" action="ppaction://media"/>
            <a:extLst>
              <a:ext uri="{FF2B5EF4-FFF2-40B4-BE49-F238E27FC236}">
                <a16:creationId xmlns:a16="http://schemas.microsoft.com/office/drawing/2014/main" id="{6AB9C53F-EAD9-FE90-0DC5-7DDB8803AE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99086" y="1349486"/>
            <a:ext cx="7393827" cy="415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2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2202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전투 로직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3E3A08-B9ED-FB4E-5AEC-7D2DFC73AF40}"/>
              </a:ext>
            </a:extLst>
          </p:cNvPr>
          <p:cNvSpPr/>
          <p:nvPr/>
        </p:nvSpPr>
        <p:spPr>
          <a:xfrm>
            <a:off x="1626015" y="106184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CurPlayerData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72CAC30-440D-6447-BB43-3CD31A0AD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500" y="18395"/>
            <a:ext cx="3919794" cy="2939845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60E8759-940A-287F-7A2F-DA1B4D4230AB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3621963" y="1488318"/>
            <a:ext cx="14195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D707AF1-CCDA-5181-AEF8-361AF712D14D}"/>
              </a:ext>
            </a:extLst>
          </p:cNvPr>
          <p:cNvSpPr txBox="1"/>
          <p:nvPr/>
        </p:nvSpPr>
        <p:spPr>
          <a:xfrm>
            <a:off x="1288026" y="2246266"/>
            <a:ext cx="3116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현재 </a:t>
            </a:r>
            <a:r>
              <a:rPr lang="en-US" altLang="ko-KR"/>
              <a:t>player data</a:t>
            </a:r>
            <a:r>
              <a:rPr lang="ko-KR" altLang="en-US"/>
              <a:t>는 </a:t>
            </a:r>
            <a:r>
              <a:rPr lang="en-US" altLang="ko-KR"/>
              <a:t>GameManager</a:t>
            </a:r>
            <a:r>
              <a:rPr lang="ko-KR" altLang="en-US"/>
              <a:t>에서 관리한다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33153D3-7225-A459-B68D-83B3440B36A0}"/>
              </a:ext>
            </a:extLst>
          </p:cNvPr>
          <p:cNvSpPr/>
          <p:nvPr/>
        </p:nvSpPr>
        <p:spPr>
          <a:xfrm>
            <a:off x="1764891" y="4239937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UI_PlayerCard</a:t>
            </a:r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D4B95A4-8E61-32C6-DEFA-9F60B3AAE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299" y="3384714"/>
            <a:ext cx="4835807" cy="2563393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560815A-6037-A865-13E3-A245C34C8154}"/>
              </a:ext>
            </a:extLst>
          </p:cNvPr>
          <p:cNvCxnSpPr>
            <a:stCxn id="25" idx="3"/>
            <a:endCxn id="28" idx="1"/>
          </p:cNvCxnSpPr>
          <p:nvPr/>
        </p:nvCxnSpPr>
        <p:spPr>
          <a:xfrm>
            <a:off x="3760839" y="4666411"/>
            <a:ext cx="11044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CE99F41-8C80-4D50-3A29-ADC8FE4B9836}"/>
              </a:ext>
            </a:extLst>
          </p:cNvPr>
          <p:cNvSpPr txBox="1"/>
          <p:nvPr/>
        </p:nvSpPr>
        <p:spPr>
          <a:xfrm>
            <a:off x="1065576" y="5369682"/>
            <a:ext cx="3116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전투는 자동 전투로 공격 </a:t>
            </a:r>
            <a:r>
              <a:rPr lang="en-US" altLang="ko-KR"/>
              <a:t>Coroutine</a:t>
            </a:r>
            <a:r>
              <a:rPr lang="ko-KR" altLang="en-US"/>
              <a:t>이 전투가 끝이 날때까지 반복해서 공격한다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407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2202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전투 로직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8BB532-3620-2D0D-EDB1-F2714EB6F66D}"/>
              </a:ext>
            </a:extLst>
          </p:cNvPr>
          <p:cNvSpPr txBox="1"/>
          <p:nvPr/>
        </p:nvSpPr>
        <p:spPr>
          <a:xfrm>
            <a:off x="4186084" y="1261884"/>
            <a:ext cx="381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적과 부딪힐 시 자동 전투 진입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3E3A08-B9ED-FB4E-5AEC-7D2DFC73AF40}"/>
              </a:ext>
            </a:extLst>
          </p:cNvPr>
          <p:cNvSpPr/>
          <p:nvPr/>
        </p:nvSpPr>
        <p:spPr>
          <a:xfrm>
            <a:off x="2202426" y="1877962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CurPlayerData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4CA4FB-1A8A-12CF-8636-767A5D321FD9}"/>
              </a:ext>
            </a:extLst>
          </p:cNvPr>
          <p:cNvSpPr/>
          <p:nvPr/>
        </p:nvSpPr>
        <p:spPr>
          <a:xfrm>
            <a:off x="7821561" y="1877962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CurMonsterData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00479D-9778-9D4B-FE1B-9A04E6F64B4C}"/>
              </a:ext>
            </a:extLst>
          </p:cNvPr>
          <p:cNvSpPr/>
          <p:nvPr/>
        </p:nvSpPr>
        <p:spPr>
          <a:xfrm>
            <a:off x="1184787" y="296442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AttackCoroutine</a:t>
            </a: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A324E4-1112-11CD-7AE3-BCAAC0073D86}"/>
              </a:ext>
            </a:extLst>
          </p:cNvPr>
          <p:cNvSpPr/>
          <p:nvPr/>
        </p:nvSpPr>
        <p:spPr>
          <a:xfrm>
            <a:off x="3421626" y="296442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DefenseCoroutine</a:t>
            </a:r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5122F71-6E4B-73DD-D305-E463C4646E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2182761" y="2730910"/>
            <a:ext cx="1017639" cy="2335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1E5E72A-53AF-6CA2-7C4E-5DCE70D1DE48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3200400" y="2730910"/>
            <a:ext cx="1219200" cy="2335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C4D83DA-4470-C89B-90B8-9A2D38A7BA3F}"/>
              </a:ext>
            </a:extLst>
          </p:cNvPr>
          <p:cNvSpPr/>
          <p:nvPr/>
        </p:nvSpPr>
        <p:spPr>
          <a:xfrm>
            <a:off x="6685935" y="3006213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AttackCoroutine</a:t>
            </a:r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F2A6DC0-B0F5-8D28-A401-09A821CCAF40}"/>
              </a:ext>
            </a:extLst>
          </p:cNvPr>
          <p:cNvSpPr/>
          <p:nvPr/>
        </p:nvSpPr>
        <p:spPr>
          <a:xfrm>
            <a:off x="8922774" y="3006213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DefenseCoroutine</a:t>
            </a:r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39E2130-FAEB-1038-C79F-EA1B226F63B3}"/>
              </a:ext>
            </a:extLst>
          </p:cNvPr>
          <p:cNvCxnSpPr>
            <a:cxnSpLocks/>
            <a:stCxn id="8" idx="2"/>
            <a:endCxn id="21" idx="0"/>
          </p:cNvCxnSpPr>
          <p:nvPr/>
        </p:nvCxnSpPr>
        <p:spPr>
          <a:xfrm flipH="1">
            <a:off x="7683909" y="2730910"/>
            <a:ext cx="1135626" cy="275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AB7E1E4-AD81-8E20-9882-E0769182C45C}"/>
              </a:ext>
            </a:extLst>
          </p:cNvPr>
          <p:cNvCxnSpPr>
            <a:stCxn id="8" idx="2"/>
            <a:endCxn id="22" idx="0"/>
          </p:cNvCxnSpPr>
          <p:nvPr/>
        </p:nvCxnSpPr>
        <p:spPr>
          <a:xfrm>
            <a:off x="8819535" y="2730910"/>
            <a:ext cx="1101213" cy="275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05F247E-D5B2-E688-2198-DD4C808789F5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198374" y="2304436"/>
            <a:ext cx="36231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C1FEEC5-D99C-33EA-FCCC-68ABA9599A60}"/>
              </a:ext>
            </a:extLst>
          </p:cNvPr>
          <p:cNvSpPr txBox="1"/>
          <p:nvPr/>
        </p:nvSpPr>
        <p:spPr>
          <a:xfrm>
            <a:off x="3269226" y="4154197"/>
            <a:ext cx="5653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부딪힌 몬스터의 데이터를 가져와서 전투 후 결과 도출</a:t>
            </a:r>
            <a:br>
              <a:rPr lang="en-US" altLang="ko-KR"/>
            </a:br>
            <a:r>
              <a:rPr lang="ko-KR" altLang="en-US"/>
              <a:t>각자의 </a:t>
            </a:r>
            <a:r>
              <a:rPr lang="en-US" altLang="ko-KR"/>
              <a:t>Coroutine</a:t>
            </a:r>
            <a:r>
              <a:rPr lang="ko-KR" altLang="en-US"/>
              <a:t>이 돌아가서 공방을 주고 받는다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FA1D8-D9A0-6890-EEC5-2918CC0973B6}"/>
              </a:ext>
            </a:extLst>
          </p:cNvPr>
          <p:cNvSpPr txBox="1"/>
          <p:nvPr/>
        </p:nvSpPr>
        <p:spPr>
          <a:xfrm>
            <a:off x="3269226" y="5007145"/>
            <a:ext cx="5653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데이터가 갱신될 때 마다 </a:t>
            </a:r>
            <a:r>
              <a:rPr lang="en-US" altLang="ko-KR"/>
              <a:t>GameManager</a:t>
            </a:r>
            <a:r>
              <a:rPr lang="ko-KR" altLang="en-US"/>
              <a:t>의 </a:t>
            </a:r>
            <a:r>
              <a:rPr lang="en-US" altLang="ko-KR"/>
              <a:t>CurPayerData</a:t>
            </a:r>
            <a:r>
              <a:rPr lang="ko-KR" altLang="en-US"/>
              <a:t>가 변경되고 </a:t>
            </a:r>
            <a:r>
              <a:rPr lang="en-US" altLang="ko-KR"/>
              <a:t>UI</a:t>
            </a:r>
            <a:r>
              <a:rPr lang="ko-KR" altLang="en-US"/>
              <a:t>들을 </a:t>
            </a:r>
            <a:r>
              <a:rPr lang="en-US" altLang="ko-KR"/>
              <a:t>Refresh</a:t>
            </a:r>
            <a:r>
              <a:rPr lang="ko-KR" altLang="en-US"/>
              <a:t>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106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71283" y="626844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FFC000"/>
                </a:solidFill>
              </a:rPr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ED6E2C-A4D2-D4C1-47CD-DB71A21ACC80}"/>
              </a:ext>
            </a:extLst>
          </p:cNvPr>
          <p:cNvSpPr txBox="1"/>
          <p:nvPr/>
        </p:nvSpPr>
        <p:spPr>
          <a:xfrm>
            <a:off x="4564626" y="4390325"/>
            <a:ext cx="306274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4. UpToSky</a:t>
            </a:r>
            <a:br>
              <a:rPr lang="en-US" altLang="ko-KR" sz="4000">
                <a:solidFill>
                  <a:srgbClr val="FFC000"/>
                </a:solidFill>
              </a:rPr>
            </a:br>
            <a:r>
              <a:rPr lang="ko-KR" altLang="en-US"/>
              <a:t>플랫폼 게임</a:t>
            </a:r>
            <a:r>
              <a:rPr lang="en-US" altLang="ko-KR"/>
              <a:t>, </a:t>
            </a:r>
            <a:r>
              <a:rPr lang="ko-KR" altLang="en-US"/>
              <a:t>경주게임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F66F72-3E82-B37E-DA9E-B6EFFC67E055}"/>
              </a:ext>
            </a:extLst>
          </p:cNvPr>
          <p:cNvSpPr txBox="1"/>
          <p:nvPr/>
        </p:nvSpPr>
        <p:spPr>
          <a:xfrm>
            <a:off x="4564626" y="2404099"/>
            <a:ext cx="306274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2. MessMath</a:t>
            </a:r>
            <a:br>
              <a:rPr lang="en-US" altLang="ko-KR" sz="4000">
                <a:solidFill>
                  <a:srgbClr val="FFC000"/>
                </a:solidFill>
              </a:rPr>
            </a:br>
            <a:r>
              <a:rPr lang="ko-KR" altLang="en-US"/>
              <a:t>멀티포함 수학게임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79C4B8-9D98-98D8-E3F2-17453DC3D066}"/>
              </a:ext>
            </a:extLst>
          </p:cNvPr>
          <p:cNvSpPr txBox="1"/>
          <p:nvPr/>
        </p:nvSpPr>
        <p:spPr>
          <a:xfrm>
            <a:off x="4564626" y="3397212"/>
            <a:ext cx="306274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3. </a:t>
            </a:r>
            <a:r>
              <a:rPr lang="ko-KR" altLang="en-US" sz="4000">
                <a:solidFill>
                  <a:srgbClr val="FFC000"/>
                </a:solidFill>
              </a:rPr>
              <a:t>던전포차</a:t>
            </a:r>
            <a:br>
              <a:rPr lang="en-US" altLang="ko-KR" sz="4000">
                <a:solidFill>
                  <a:srgbClr val="FFC000"/>
                </a:solidFill>
              </a:rPr>
            </a:br>
            <a:r>
              <a:rPr lang="ko-KR" altLang="en-US"/>
              <a:t>인디크래프트 출품작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A91D5B-4801-282F-8460-4693DC791C8C}"/>
              </a:ext>
            </a:extLst>
          </p:cNvPr>
          <p:cNvSpPr txBox="1"/>
          <p:nvPr/>
        </p:nvSpPr>
        <p:spPr>
          <a:xfrm>
            <a:off x="4564626" y="1438042"/>
            <a:ext cx="306274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1. The Sword</a:t>
            </a:r>
            <a:br>
              <a:rPr lang="en-US" altLang="ko-KR" sz="4000">
                <a:solidFill>
                  <a:srgbClr val="FFC000"/>
                </a:solidFill>
              </a:rPr>
            </a:br>
            <a:r>
              <a:rPr lang="en-US" altLang="ko-KR"/>
              <a:t>1</a:t>
            </a:r>
            <a:r>
              <a:rPr lang="ko-KR" altLang="en-US"/>
              <a:t>인 전략 게임</a:t>
            </a:r>
          </a:p>
        </p:txBody>
      </p:sp>
    </p:spTree>
    <p:extLst>
      <p:ext uri="{BB962C8B-B14F-4D97-AF65-F5344CB8AC3E}">
        <p14:creationId xmlns:p14="http://schemas.microsoft.com/office/powerpoint/2010/main" val="3920543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4820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전투 로직 트러블슈팅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158C49-1672-4905-EC7C-71DC8BC704AC}"/>
              </a:ext>
            </a:extLst>
          </p:cNvPr>
          <p:cNvSpPr txBox="1"/>
          <p:nvPr/>
        </p:nvSpPr>
        <p:spPr>
          <a:xfrm>
            <a:off x="1000432" y="1124232"/>
            <a:ext cx="3819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Coroutine</a:t>
            </a:r>
            <a:r>
              <a:rPr lang="ko-KR" altLang="en-US"/>
              <a:t>이 실행될 때 간혈적으로 </a:t>
            </a:r>
            <a:r>
              <a:rPr lang="en-US" altLang="ko-KR"/>
              <a:t>UI</a:t>
            </a:r>
            <a:r>
              <a:rPr lang="ko-KR" altLang="en-US"/>
              <a:t>가 꺼졌는데도 </a:t>
            </a:r>
            <a:r>
              <a:rPr lang="en-US" altLang="ko-KR"/>
              <a:t>Coroutine</a:t>
            </a:r>
            <a:r>
              <a:rPr lang="ko-KR" altLang="en-US"/>
              <a:t>이 실행돼서 에러를 내는 경우가 생겼다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590CE4-4518-738F-064F-C61DCCDC2FBD}"/>
              </a:ext>
            </a:extLst>
          </p:cNvPr>
          <p:cNvSpPr txBox="1"/>
          <p:nvPr/>
        </p:nvSpPr>
        <p:spPr>
          <a:xfrm>
            <a:off x="4820264" y="3340869"/>
            <a:ext cx="3819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Action</a:t>
            </a:r>
            <a:r>
              <a:rPr lang="ko-KR" altLang="en-US"/>
              <a:t>에 구독된 </a:t>
            </a:r>
            <a:r>
              <a:rPr lang="en-US" altLang="ko-KR"/>
              <a:t>Coroutine</a:t>
            </a:r>
            <a:r>
              <a:rPr lang="ko-KR" altLang="en-US"/>
              <a:t>들을 </a:t>
            </a:r>
            <a:r>
              <a:rPr lang="en-US" altLang="ko-KR"/>
              <a:t>null</a:t>
            </a:r>
            <a:r>
              <a:rPr lang="ko-KR" altLang="en-US"/>
              <a:t>로 하고</a:t>
            </a:r>
            <a:r>
              <a:rPr lang="en-US" altLang="ko-KR"/>
              <a:t>, Coroutine</a:t>
            </a:r>
            <a:r>
              <a:rPr lang="ko-KR" altLang="en-US"/>
              <a:t>이 실행될때에도 </a:t>
            </a:r>
            <a:r>
              <a:rPr lang="en-US" altLang="ko-KR"/>
              <a:t>null </a:t>
            </a:r>
            <a:r>
              <a:rPr lang="ko-KR" altLang="en-US"/>
              <a:t>체크를해서 에러를 없앴다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7D75F6-38E8-E434-752E-4C664EE06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191" y="2525463"/>
            <a:ext cx="2900027" cy="2831143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67F4D94-EA3C-2DE8-7C02-133B157E3F60}"/>
              </a:ext>
            </a:extLst>
          </p:cNvPr>
          <p:cNvCxnSpPr>
            <a:stCxn id="12" idx="3"/>
            <a:endCxn id="6" idx="1"/>
          </p:cNvCxnSpPr>
          <p:nvPr/>
        </p:nvCxnSpPr>
        <p:spPr>
          <a:xfrm flipV="1">
            <a:off x="4090218" y="3941034"/>
            <a:ext cx="73004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681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데이터 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9F6291-CAFB-1530-DF17-85D84FA5C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521" y="1513910"/>
            <a:ext cx="4596454" cy="15051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690C273-7A5F-599A-0B76-EB68B0E6B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68" y="3338160"/>
            <a:ext cx="4996165" cy="87615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8B8AC8B-2AE6-5A0B-6AAE-3DCD3637A000}"/>
              </a:ext>
            </a:extLst>
          </p:cNvPr>
          <p:cNvSpPr txBox="1"/>
          <p:nvPr/>
        </p:nvSpPr>
        <p:spPr>
          <a:xfrm>
            <a:off x="6174658" y="1862547"/>
            <a:ext cx="3466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Exel</a:t>
            </a:r>
            <a:r>
              <a:rPr lang="ko-KR" altLang="en-US" sz="1400"/>
              <a:t>의 열은 데이터 종류</a:t>
            </a:r>
            <a:r>
              <a:rPr lang="en-US" altLang="ko-KR" sz="1400"/>
              <a:t>, </a:t>
            </a:r>
            <a:r>
              <a:rPr lang="ko-KR" altLang="en-US" sz="1400"/>
              <a:t>행은 </a:t>
            </a:r>
            <a:r>
              <a:rPr lang="en-US" altLang="ko-KR" sz="1400"/>
              <a:t>index</a:t>
            </a:r>
            <a:r>
              <a:rPr lang="ko-KR" altLang="en-US" sz="1400"/>
              <a:t>에 맞는 데이터 값을 넣는다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B808F6-20E3-8627-E251-EA263635893E}"/>
              </a:ext>
            </a:extLst>
          </p:cNvPr>
          <p:cNvSpPr txBox="1"/>
          <p:nvPr/>
        </p:nvSpPr>
        <p:spPr>
          <a:xfrm>
            <a:off x="6174658" y="3290984"/>
            <a:ext cx="34666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파일의 상대경로를 따라서 </a:t>
            </a:r>
            <a:r>
              <a:rPr lang="en-US" altLang="ko-KR" sz="1400"/>
              <a:t>csv</a:t>
            </a:r>
            <a:r>
              <a:rPr lang="ko-KR" altLang="en-US" sz="1400"/>
              <a:t>파일을 </a:t>
            </a:r>
            <a:r>
              <a:rPr lang="en-US" altLang="ko-KR" sz="1400"/>
              <a:t>parsing</a:t>
            </a:r>
            <a:r>
              <a:rPr lang="ko-KR" altLang="en-US" sz="1400"/>
              <a:t>하고 행마다 라인을 지어 배열에 담는다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B6D4DFF-0EF3-150D-9A0A-E068D6355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965" y="4263854"/>
            <a:ext cx="2399565" cy="253437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8CAE8A1-FBF6-B1E2-5834-E325FBCB98DE}"/>
              </a:ext>
            </a:extLst>
          </p:cNvPr>
          <p:cNvSpPr txBox="1"/>
          <p:nvPr/>
        </p:nvSpPr>
        <p:spPr>
          <a:xfrm>
            <a:off x="6174658" y="4733843"/>
            <a:ext cx="51324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Csv</a:t>
            </a:r>
            <a:r>
              <a:rPr lang="ko-KR" altLang="en-US" sz="1400"/>
              <a:t>파일은 </a:t>
            </a:r>
            <a:r>
              <a:rPr lang="en-US" altLang="ko-KR" sz="1400"/>
              <a:t>\r </a:t>
            </a:r>
            <a:r>
              <a:rPr lang="ko-KR" altLang="en-US" sz="1400"/>
              <a:t>로 셀을 구분 지으므로 </a:t>
            </a:r>
            <a:r>
              <a:rPr lang="en-US" altLang="ko-KR" sz="1400"/>
              <a:t>\r</a:t>
            </a:r>
            <a:r>
              <a:rPr lang="ko-KR" altLang="en-US" sz="1400"/>
              <a:t>를 </a:t>
            </a:r>
            <a:r>
              <a:rPr lang="en-US" altLang="ko-KR" sz="1400"/>
              <a:t>Replace</a:t>
            </a:r>
            <a:r>
              <a:rPr lang="ko-KR" altLang="en-US" sz="1400"/>
              <a:t>하여 원하는 값을 뽑고 그 값을 클래스에 담는다</a:t>
            </a:r>
            <a:r>
              <a:rPr lang="en-US" altLang="ko-KR" sz="1400"/>
              <a:t>. </a:t>
            </a:r>
            <a:r>
              <a:rPr lang="ko-KR" altLang="en-US" sz="1400"/>
              <a:t>이 때 클래스는 데이터를 담는 클래스로 다시 배열로 치환된다</a:t>
            </a:r>
            <a:r>
              <a:rPr lang="en-US" altLang="ko-KR" sz="1400"/>
              <a:t>. </a:t>
            </a:r>
            <a:endParaRPr lang="ko-KR" altLang="en-US" sz="140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92B0810-5C1F-0CF4-F39B-DAAD5639743C}"/>
              </a:ext>
            </a:extLst>
          </p:cNvPr>
          <p:cNvCxnSpPr>
            <a:stCxn id="6" idx="3"/>
            <a:endCxn id="19" idx="1"/>
          </p:cNvCxnSpPr>
          <p:nvPr/>
        </p:nvCxnSpPr>
        <p:spPr>
          <a:xfrm flipV="1">
            <a:off x="5360975" y="2124157"/>
            <a:ext cx="813683" cy="142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73D8B4D-9821-A70D-D62F-9F1587A0C834}"/>
              </a:ext>
            </a:extLst>
          </p:cNvPr>
          <p:cNvCxnSpPr>
            <a:cxnSpLocks/>
            <a:stCxn id="12" idx="3"/>
            <a:endCxn id="20" idx="1"/>
          </p:cNvCxnSpPr>
          <p:nvPr/>
        </p:nvCxnSpPr>
        <p:spPr>
          <a:xfrm flipV="1">
            <a:off x="5697533" y="3660316"/>
            <a:ext cx="477125" cy="1159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F09051F-53A4-2031-F7D2-F78585253DC6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 flipV="1">
            <a:off x="4262530" y="5103175"/>
            <a:ext cx="1912128" cy="4278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887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데이터 연동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91EC593-07C5-4433-3FCD-B8C28DAD7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28" y="5056636"/>
            <a:ext cx="6068272" cy="58110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30ACDCE-A399-6069-6B89-832D412E9485}"/>
              </a:ext>
            </a:extLst>
          </p:cNvPr>
          <p:cNvSpPr txBox="1"/>
          <p:nvPr/>
        </p:nvSpPr>
        <p:spPr>
          <a:xfrm>
            <a:off x="7464010" y="1510810"/>
            <a:ext cx="3466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Loader</a:t>
            </a:r>
            <a:r>
              <a:rPr lang="ko-KR" altLang="en-US" sz="1400"/>
              <a:t>를 이용하는데 모든 </a:t>
            </a:r>
            <a:r>
              <a:rPr lang="en-US" altLang="ko-KR" sz="1400"/>
              <a:t>Loader</a:t>
            </a:r>
            <a:r>
              <a:rPr lang="ko-KR" altLang="en-US" sz="1400"/>
              <a:t>함수는 </a:t>
            </a:r>
            <a:r>
              <a:rPr lang="en-US" altLang="ko-KR" sz="1400"/>
              <a:t>ILoader Interface</a:t>
            </a:r>
            <a:r>
              <a:rPr lang="ko-KR" altLang="en-US" sz="1400"/>
              <a:t>를 상속 받는다</a:t>
            </a:r>
            <a:r>
              <a:rPr lang="en-US" altLang="ko-KR" sz="1400"/>
              <a:t>. </a:t>
            </a:r>
            <a:endParaRPr lang="ko-KR" altLang="en-US" sz="1400"/>
          </a:p>
        </p:txBody>
      </p:sp>
      <p:pic>
        <p:nvPicPr>
          <p:cNvPr id="9" name="그림 8" descr="텍스트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26E783B0-7ACF-982E-E3AD-5D79CA4CD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92" y="2526199"/>
            <a:ext cx="5430008" cy="20672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A5098F7-D201-F26B-1D75-514E38232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2901" y="1438999"/>
            <a:ext cx="2857899" cy="6668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8B6BCD-F0D9-A173-A36F-A654DC9941CC}"/>
              </a:ext>
            </a:extLst>
          </p:cNvPr>
          <p:cNvSpPr txBox="1"/>
          <p:nvPr/>
        </p:nvSpPr>
        <p:spPr>
          <a:xfrm>
            <a:off x="7464010" y="3190473"/>
            <a:ext cx="34666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클래스 </a:t>
            </a:r>
            <a:r>
              <a:rPr lang="en-US" altLang="ko-KR" sz="1400"/>
              <a:t>List</a:t>
            </a:r>
            <a:r>
              <a:rPr lang="ko-KR" altLang="en-US" sz="1400"/>
              <a:t>를 </a:t>
            </a:r>
            <a:r>
              <a:rPr lang="en-US" altLang="ko-KR" sz="1400"/>
              <a:t>Dictionary </a:t>
            </a:r>
            <a:r>
              <a:rPr lang="ko-KR" altLang="en-US" sz="1400"/>
              <a:t>형태로 변환시켜서 반환하는 함수이다</a:t>
            </a:r>
            <a:r>
              <a:rPr lang="en-US" altLang="ko-KR" sz="1400"/>
              <a:t>. </a:t>
            </a:r>
          </a:p>
          <a:p>
            <a:pPr algn="ctr"/>
            <a:r>
              <a:rPr lang="ko-KR" altLang="en-US" sz="1400"/>
              <a:t>이 것은 실제 게임에 들어갈 때 데이터를 파싱한다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8A6438-55AB-7FD4-C6E5-B3243F9223EA}"/>
              </a:ext>
            </a:extLst>
          </p:cNvPr>
          <p:cNvSpPr txBox="1"/>
          <p:nvPr/>
        </p:nvSpPr>
        <p:spPr>
          <a:xfrm>
            <a:off x="7464010" y="5085579"/>
            <a:ext cx="3466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List</a:t>
            </a:r>
            <a:r>
              <a:rPr lang="ko-KR" altLang="en-US" sz="1400"/>
              <a:t>를 </a:t>
            </a:r>
            <a:r>
              <a:rPr lang="en-US" altLang="ko-KR" sz="1400"/>
              <a:t>Json</a:t>
            </a:r>
            <a:r>
              <a:rPr lang="ko-KR" altLang="en-US" sz="1400"/>
              <a:t>으로 </a:t>
            </a:r>
            <a:r>
              <a:rPr lang="en-US" altLang="ko-KR" sz="1400"/>
              <a:t>Convert</a:t>
            </a:r>
            <a:r>
              <a:rPr lang="ko-KR" altLang="en-US" sz="1400"/>
              <a:t>한 후 경로를 지정하고 </a:t>
            </a:r>
            <a:r>
              <a:rPr lang="en-US" altLang="ko-KR" sz="1400"/>
              <a:t>Json</a:t>
            </a:r>
            <a:r>
              <a:rPr lang="ko-KR" altLang="en-US" sz="1400"/>
              <a:t>으로 저장한다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E981AF0A-FDAE-39AE-97C4-8178DBC7C5B6}"/>
              </a:ext>
            </a:extLst>
          </p:cNvPr>
          <p:cNvCxnSpPr>
            <a:stCxn id="11" idx="3"/>
            <a:endCxn id="25" idx="1"/>
          </p:cNvCxnSpPr>
          <p:nvPr/>
        </p:nvCxnSpPr>
        <p:spPr>
          <a:xfrm flipV="1">
            <a:off x="6400800" y="1772420"/>
            <a:ext cx="106321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C3AFB49-7237-061A-E827-B2197249FB3A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6400800" y="3559806"/>
            <a:ext cx="1063210" cy="1077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F8B0B3A-CECA-42C4-74E0-B79D14E331CA}"/>
              </a:ext>
            </a:extLst>
          </p:cNvPr>
          <p:cNvCxnSpPr>
            <a:cxnSpLocks/>
            <a:stCxn id="18" idx="3"/>
            <a:endCxn id="14" idx="1"/>
          </p:cNvCxnSpPr>
          <p:nvPr/>
        </p:nvCxnSpPr>
        <p:spPr>
          <a:xfrm>
            <a:off x="6400800" y="5347189"/>
            <a:ext cx="10632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094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데이터 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B173B9-FCEE-28A6-B6AE-8F2E7FA49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76" y="3795934"/>
            <a:ext cx="4386308" cy="17593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4D55AD-1EE1-A770-7408-060146843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76" y="2392668"/>
            <a:ext cx="6018463" cy="10385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BE880C0-CEB7-1510-2CDA-753D5A74D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76" y="1534119"/>
            <a:ext cx="6018463" cy="6295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08512CA-DFC6-083F-760B-5A26FAF7E19C}"/>
              </a:ext>
            </a:extLst>
          </p:cNvPr>
          <p:cNvSpPr txBox="1"/>
          <p:nvPr/>
        </p:nvSpPr>
        <p:spPr>
          <a:xfrm>
            <a:off x="7423355" y="835742"/>
            <a:ext cx="3559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Json</a:t>
            </a:r>
            <a:r>
              <a:rPr lang="ko-KR" altLang="en-US" sz="1400"/>
              <a:t>파일을 사용할 때는 게임을 시작하면 </a:t>
            </a:r>
            <a:r>
              <a:rPr lang="en-US" altLang="ko-KR" sz="1400"/>
              <a:t>DataManager</a:t>
            </a:r>
            <a:r>
              <a:rPr lang="ko-KR" altLang="en-US" sz="1400"/>
              <a:t>가 </a:t>
            </a:r>
            <a:r>
              <a:rPr lang="en-US" altLang="ko-KR" sz="1400"/>
              <a:t>Init</a:t>
            </a:r>
            <a:r>
              <a:rPr lang="ko-KR" altLang="en-US" sz="1400"/>
              <a:t>함수를 호출한다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58D871-1351-6793-B9B5-74631CB3C195}"/>
              </a:ext>
            </a:extLst>
          </p:cNvPr>
          <p:cNvSpPr txBox="1"/>
          <p:nvPr/>
        </p:nvSpPr>
        <p:spPr>
          <a:xfrm>
            <a:off x="7423355" y="1988616"/>
            <a:ext cx="35592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Init</a:t>
            </a:r>
            <a:r>
              <a:rPr lang="ko-KR" altLang="en-US" sz="1400"/>
              <a:t>함수에서 </a:t>
            </a:r>
            <a:r>
              <a:rPr lang="en-US" altLang="ko-KR" sz="1400"/>
              <a:t>LoadJson</a:t>
            </a:r>
            <a:r>
              <a:rPr lang="ko-KR" altLang="en-US" sz="1400"/>
              <a:t>함수를 사용하는데 </a:t>
            </a:r>
            <a:r>
              <a:rPr lang="en-US" altLang="ko-KR" sz="1400"/>
              <a:t>Iloader</a:t>
            </a:r>
            <a:r>
              <a:rPr lang="ko-KR" altLang="en-US" sz="1400"/>
              <a:t>를 상속받은 </a:t>
            </a:r>
            <a:r>
              <a:rPr lang="en-US" altLang="ko-KR" sz="1400"/>
              <a:t>generic</a:t>
            </a:r>
            <a:r>
              <a:rPr lang="ko-KR" altLang="en-US" sz="1400"/>
              <a:t>함수로 </a:t>
            </a:r>
            <a:r>
              <a:rPr lang="en-US" altLang="ko-KR" sz="1400"/>
              <a:t>Json</a:t>
            </a:r>
            <a:r>
              <a:rPr lang="ko-KR" altLang="en-US" sz="1400"/>
              <a:t>을 다시 </a:t>
            </a:r>
            <a:r>
              <a:rPr lang="en-US" altLang="ko-KR" sz="1400"/>
              <a:t>string</a:t>
            </a:r>
            <a:r>
              <a:rPr lang="ko-KR" altLang="en-US" sz="1400"/>
              <a:t>값으로 전환한다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D4D75D-BA17-10E1-CCA3-006C8A73BEFA}"/>
              </a:ext>
            </a:extLst>
          </p:cNvPr>
          <p:cNvSpPr txBox="1"/>
          <p:nvPr/>
        </p:nvSpPr>
        <p:spPr>
          <a:xfrm>
            <a:off x="7423354" y="3838556"/>
            <a:ext cx="35592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Iloader</a:t>
            </a:r>
            <a:r>
              <a:rPr lang="ko-KR" altLang="en-US" sz="1400"/>
              <a:t>에 있는 </a:t>
            </a:r>
            <a:r>
              <a:rPr lang="en-US" altLang="ko-KR" sz="1400"/>
              <a:t>MakeDict</a:t>
            </a:r>
            <a:r>
              <a:rPr lang="ko-KR" altLang="en-US" sz="1400"/>
              <a:t>함수로 </a:t>
            </a:r>
            <a:r>
              <a:rPr lang="en-US" altLang="ko-KR" sz="1400"/>
              <a:t>Dictionary</a:t>
            </a:r>
            <a:r>
              <a:rPr lang="ko-KR" altLang="en-US" sz="1400"/>
              <a:t>형태로 다시 전환하고 이것을 멤버변수인 </a:t>
            </a:r>
            <a:r>
              <a:rPr lang="en-US" altLang="ko-KR" sz="1400"/>
              <a:t>Dictionary</a:t>
            </a:r>
            <a:r>
              <a:rPr lang="ko-KR" altLang="en-US" sz="1400"/>
              <a:t>에 넣어서 데이터를 관리한다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D8F0A17-B1BF-0C52-949C-7705E5217369}"/>
              </a:ext>
            </a:extLst>
          </p:cNvPr>
          <p:cNvCxnSpPr>
            <a:stCxn id="8" idx="3"/>
            <a:endCxn id="15" idx="1"/>
          </p:cNvCxnSpPr>
          <p:nvPr/>
        </p:nvCxnSpPr>
        <p:spPr>
          <a:xfrm flipV="1">
            <a:off x="6351639" y="1097352"/>
            <a:ext cx="1071716" cy="18145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588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데이터 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3F6F14-2860-A624-DF9F-8B7CFDF6A365}"/>
              </a:ext>
            </a:extLst>
          </p:cNvPr>
          <p:cNvSpPr txBox="1"/>
          <p:nvPr/>
        </p:nvSpPr>
        <p:spPr>
          <a:xfrm>
            <a:off x="383458" y="2192112"/>
            <a:ext cx="3195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데이터는 </a:t>
            </a:r>
            <a:r>
              <a:rPr lang="en-US" altLang="ko-KR" sz="1400"/>
              <a:t>Singleton</a:t>
            </a:r>
            <a:r>
              <a:rPr lang="ko-KR" altLang="en-US" sz="1400"/>
              <a:t>패턴으로 관리했다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6CC2E1-3A65-6116-4C18-2B3D2483FB35}"/>
              </a:ext>
            </a:extLst>
          </p:cNvPr>
          <p:cNvSpPr txBox="1"/>
          <p:nvPr/>
        </p:nvSpPr>
        <p:spPr>
          <a:xfrm>
            <a:off x="176981" y="4286187"/>
            <a:ext cx="3195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Manager</a:t>
            </a:r>
            <a:r>
              <a:rPr lang="ko-KR" altLang="en-US" sz="1400"/>
              <a:t>클래스가 모든 </a:t>
            </a:r>
            <a:r>
              <a:rPr lang="en-US" altLang="ko-KR" sz="1400"/>
              <a:t>Manager</a:t>
            </a:r>
            <a:r>
              <a:rPr lang="ko-KR" altLang="en-US" sz="1400"/>
              <a:t>류 클래스들을 관리한다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4AA9BA-5809-6C21-4417-B2A6C74CF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979" y="679310"/>
            <a:ext cx="3062749" cy="33333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EEB598-F28A-3047-4AB4-C5AFAE10F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979" y="4547797"/>
            <a:ext cx="4639639" cy="11801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54B976-F0DB-720C-15BE-5CD84A04D060}"/>
              </a:ext>
            </a:extLst>
          </p:cNvPr>
          <p:cNvSpPr txBox="1"/>
          <p:nvPr/>
        </p:nvSpPr>
        <p:spPr>
          <a:xfrm>
            <a:off x="176981" y="5225845"/>
            <a:ext cx="31954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하나의 </a:t>
            </a:r>
            <a:r>
              <a:rPr lang="en-US" altLang="ko-KR" sz="1400"/>
              <a:t>Manager</a:t>
            </a:r>
            <a:r>
              <a:rPr lang="ko-KR" altLang="en-US" sz="1400"/>
              <a:t>만 있어야하므로 </a:t>
            </a:r>
            <a:r>
              <a:rPr lang="en-US" altLang="ko-KR" sz="1400"/>
              <a:t>static</a:t>
            </a:r>
            <a:r>
              <a:rPr lang="ko-KR" altLang="en-US" sz="1400"/>
              <a:t>이고 </a:t>
            </a:r>
            <a:r>
              <a:rPr lang="en-US" altLang="ko-KR" sz="1400"/>
              <a:t>Manager</a:t>
            </a:r>
            <a:r>
              <a:rPr lang="ko-KR" altLang="en-US" sz="1400"/>
              <a:t>멤버로 각 </a:t>
            </a:r>
            <a:r>
              <a:rPr lang="en-US" altLang="ko-KR" sz="1400"/>
              <a:t>Manager</a:t>
            </a:r>
            <a:r>
              <a:rPr lang="ko-KR" altLang="en-US" sz="1400"/>
              <a:t>들이 들어간다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8495FF9-BDC0-3509-221B-4208D6FF7CE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372465" y="5137868"/>
            <a:ext cx="1663514" cy="4573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96E770F-CD03-C921-DB27-206C92F8369F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 flipV="1">
            <a:off x="3578942" y="2346000"/>
            <a:ext cx="145703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3B04FD1-913D-B1EE-D943-26BD33C027CC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3372465" y="4547797"/>
            <a:ext cx="1663514" cy="5900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856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</a:p>
          <a:p>
            <a:pPr algn="ctr"/>
            <a:r>
              <a:rPr lang="ko-KR" altLang="en-US" sz="3600"/>
              <a:t>다국 언어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268248-7C8C-C162-8E21-E81F60E9E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249" y="250544"/>
            <a:ext cx="3353268" cy="4572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4D41AF-B3BD-D851-532A-3A1D2B786AA6}"/>
              </a:ext>
            </a:extLst>
          </p:cNvPr>
          <p:cNvSpPr txBox="1"/>
          <p:nvPr/>
        </p:nvSpPr>
        <p:spPr>
          <a:xfrm>
            <a:off x="870155" y="1592827"/>
            <a:ext cx="2585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사용 예시로 다국 언어 지원이 있다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2D6AC2-7CA3-E485-CCA7-E97D8B74C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21" y="2276029"/>
            <a:ext cx="2908751" cy="19346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D914E5-313A-177D-17BB-D68A2C7CB258}"/>
              </a:ext>
            </a:extLst>
          </p:cNvPr>
          <p:cNvSpPr txBox="1"/>
          <p:nvPr/>
        </p:nvSpPr>
        <p:spPr>
          <a:xfrm>
            <a:off x="4561767" y="5354124"/>
            <a:ext cx="51922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이렇게 </a:t>
            </a:r>
            <a:r>
              <a:rPr lang="en-US" altLang="ko-KR" sz="1400"/>
              <a:t>Exel</a:t>
            </a:r>
            <a:r>
              <a:rPr lang="ko-KR" altLang="en-US" sz="1400"/>
              <a:t>을 잡고 데이터를 파싱한 후</a:t>
            </a:r>
            <a:r>
              <a:rPr lang="en-US" altLang="ko-KR" sz="1400"/>
              <a:t>, Json</a:t>
            </a:r>
            <a:r>
              <a:rPr lang="ko-KR" altLang="en-US" sz="1400"/>
              <a:t>으로 저장되고</a:t>
            </a:r>
            <a:r>
              <a:rPr lang="en-US" altLang="ko-KR" sz="1400"/>
              <a:t>, </a:t>
            </a:r>
            <a:r>
              <a:rPr lang="ko-KR" altLang="en-US" sz="1400"/>
              <a:t>게임 시작시 </a:t>
            </a:r>
            <a:r>
              <a:rPr lang="en-US" altLang="ko-KR" sz="1400"/>
              <a:t>Dictionary</a:t>
            </a:r>
            <a:r>
              <a:rPr lang="ko-KR" altLang="en-US" sz="1400"/>
              <a:t>로 변환된 뒤</a:t>
            </a:r>
            <a:r>
              <a:rPr lang="en-US" altLang="ko-KR" sz="1400"/>
              <a:t>, </a:t>
            </a:r>
          </a:p>
          <a:p>
            <a:r>
              <a:rPr lang="ko-KR" altLang="en-US" sz="1400"/>
              <a:t>사용은 </a:t>
            </a:r>
            <a:r>
              <a:rPr lang="en-US" altLang="ko-KR" sz="1400"/>
              <a:t>GetString</a:t>
            </a:r>
            <a:r>
              <a:rPr lang="ko-KR" altLang="en-US" sz="1400"/>
              <a:t>함수를 만들어서 언어 </a:t>
            </a:r>
            <a:r>
              <a:rPr lang="en-US" altLang="ko-KR" sz="1400"/>
              <a:t>type</a:t>
            </a:r>
            <a:r>
              <a:rPr lang="ko-KR" altLang="en-US" sz="1400"/>
              <a:t>에 따라서 값을 불러오는 방식이다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37830264-6E61-25B5-DE41-543518AEA049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7157883" y="4823182"/>
            <a:ext cx="0" cy="5309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581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8D4493-32CF-CD4C-22FA-ED5FE928C9C1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MessMath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BA2B2-BBB8-0433-F6CA-D2E5F3128E90}"/>
              </a:ext>
            </a:extLst>
          </p:cNvPr>
          <p:cNvSpPr txBox="1"/>
          <p:nvPr/>
        </p:nvSpPr>
        <p:spPr>
          <a:xfrm>
            <a:off x="3752235" y="32528"/>
            <a:ext cx="468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/>
              <a:t>시연 영상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F0797E-0114-5339-E850-C8B018064573}"/>
              </a:ext>
            </a:extLst>
          </p:cNvPr>
          <p:cNvSpPr txBox="1"/>
          <p:nvPr/>
        </p:nvSpPr>
        <p:spPr>
          <a:xfrm>
            <a:off x="3047999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hlinkClick r:id="rId2"/>
              </a:rPr>
              <a:t>https://youtu.be/UUPn5YygFgE?si=fOjGS7frNqcJWdBN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30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MessMath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94E01-A16B-EE5E-3057-3B8BAB1C9182}"/>
              </a:ext>
            </a:extLst>
          </p:cNvPr>
          <p:cNvSpPr txBox="1"/>
          <p:nvPr/>
        </p:nvSpPr>
        <p:spPr>
          <a:xfrm>
            <a:off x="963562" y="1959115"/>
            <a:ext cx="32053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목적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기간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사용 도구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인원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담당 업무</a:t>
            </a:r>
            <a:r>
              <a:rPr lang="en-US" altLang="ko-KR" sz="4000"/>
              <a:t>:</a:t>
            </a:r>
            <a:endParaRPr lang="ko-KR" altLang="en-US" sz="4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A6EF7-2C92-D729-7D66-FEE568B73307}"/>
              </a:ext>
            </a:extLst>
          </p:cNvPr>
          <p:cNvSpPr txBox="1"/>
          <p:nvPr/>
        </p:nvSpPr>
        <p:spPr>
          <a:xfrm>
            <a:off x="3814916" y="1946862"/>
            <a:ext cx="795429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게임 개발 공모전을 위한 수학 게임</a:t>
            </a:r>
            <a:br>
              <a:rPr lang="en-US" altLang="ko-KR" sz="4000"/>
            </a:br>
            <a:r>
              <a:rPr lang="ko-KR" altLang="en-US" sz="4000"/>
              <a:t> </a:t>
            </a:r>
            <a:r>
              <a:rPr lang="en-US" altLang="ko-KR" sz="4000"/>
              <a:t>2023.04~ 2023.08</a:t>
            </a:r>
            <a:br>
              <a:rPr lang="en-US" altLang="ko-KR" sz="4000"/>
            </a:br>
            <a:r>
              <a:rPr lang="en-US" altLang="ko-KR" sz="4000"/>
              <a:t>Unity, C#, Git, GithubDesktop</a:t>
            </a:r>
            <a:br>
              <a:rPr lang="en-US" altLang="ko-KR" sz="4000"/>
            </a:br>
            <a:r>
              <a:rPr lang="en-US" altLang="ko-KR" sz="4000"/>
              <a:t>4</a:t>
            </a:r>
            <a:r>
              <a:rPr lang="ko-KR" altLang="en-US" sz="4000"/>
              <a:t>인</a:t>
            </a:r>
            <a:r>
              <a:rPr lang="en-US" altLang="ko-KR" sz="4000"/>
              <a:t>(</a:t>
            </a:r>
            <a:r>
              <a:rPr lang="ko-KR" altLang="en-US" sz="4000"/>
              <a:t>프로그래머</a:t>
            </a:r>
            <a:r>
              <a:rPr lang="en-US" altLang="ko-KR" sz="4000"/>
              <a:t>3, </a:t>
            </a:r>
            <a:r>
              <a:rPr lang="ko-KR" altLang="en-US" sz="4000"/>
              <a:t>아트</a:t>
            </a:r>
            <a:r>
              <a:rPr lang="en-US" altLang="ko-KR" sz="4000"/>
              <a:t>1)</a:t>
            </a:r>
            <a:br>
              <a:rPr lang="en-US" altLang="ko-KR" sz="4000"/>
            </a:br>
            <a:r>
              <a:rPr lang="ko-KR" altLang="en-US" sz="4000"/>
              <a:t>애니메이션</a:t>
            </a:r>
            <a:r>
              <a:rPr lang="en-US" altLang="ko-KR" sz="4000"/>
              <a:t>, UI, </a:t>
            </a:r>
            <a:r>
              <a:rPr lang="ko-KR" altLang="en-US" sz="4000"/>
              <a:t>포톤 서버</a:t>
            </a:r>
            <a:r>
              <a:rPr lang="en-US" altLang="ko-KR" sz="4000"/>
              <a:t>, </a:t>
            </a:r>
            <a:r>
              <a:rPr lang="ko-KR" altLang="en-US" sz="4000"/>
              <a:t>멀티</a:t>
            </a:r>
            <a:r>
              <a:rPr lang="en-US" altLang="ko-KR" sz="4000"/>
              <a:t>, </a:t>
            </a:r>
            <a:r>
              <a:rPr lang="ko-KR" altLang="en-US" sz="4000"/>
              <a:t>웅진</a:t>
            </a:r>
            <a:r>
              <a:rPr lang="en-US" altLang="ko-KR" sz="4000"/>
              <a:t>API</a:t>
            </a:r>
            <a:r>
              <a:rPr lang="ko-KR" altLang="en-US" sz="4000"/>
              <a:t>연동</a:t>
            </a:r>
            <a:r>
              <a:rPr lang="en-US" altLang="ko-KR" sz="4000"/>
              <a:t>, </a:t>
            </a:r>
            <a:r>
              <a:rPr lang="ko-KR" altLang="en-US" sz="4000"/>
              <a:t>데이터 연동</a:t>
            </a:r>
            <a:r>
              <a:rPr lang="en-US" altLang="ko-KR" sz="4000"/>
              <a:t>, </a:t>
            </a:r>
            <a:r>
              <a:rPr lang="ko-KR" altLang="en-US" sz="4000"/>
              <a:t>스토리모드</a:t>
            </a:r>
            <a:r>
              <a:rPr lang="en-US" altLang="ko-KR" sz="4000"/>
              <a:t>, </a:t>
            </a:r>
            <a:r>
              <a:rPr lang="ko-KR" altLang="en-US" sz="4000"/>
              <a:t>연습모드</a:t>
            </a:r>
            <a:r>
              <a:rPr lang="en-US" altLang="ko-KR" sz="4000"/>
              <a:t>, </a:t>
            </a:r>
            <a:endParaRPr lang="ko-KR" altLang="en-US" sz="400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883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18F6E8B-15ED-43C7-94BA-91549A651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1113810" y="3023754"/>
            <a:ext cx="4900144" cy="27369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5400">
                <a:latin typeface="+mj-lt"/>
                <a:ea typeface="+mj-ea"/>
                <a:cs typeface="+mj-cs"/>
              </a:rPr>
              <a:t>MessMath</a:t>
            </a:r>
            <a:br>
              <a:rPr lang="en-US" altLang="ko-KR" sz="5400">
                <a:latin typeface="+mj-lt"/>
                <a:ea typeface="+mj-ea"/>
                <a:cs typeface="+mj-cs"/>
              </a:rPr>
            </a:br>
            <a:r>
              <a:rPr lang="ko-KR" altLang="en-US" sz="5400">
                <a:latin typeface="+mj-lt"/>
                <a:ea typeface="+mj-ea"/>
                <a:cs typeface="+mj-cs"/>
              </a:rPr>
              <a:t>포톤 서버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04E9AD-C66F-6AFE-CC03-81E74C602D06}"/>
              </a:ext>
            </a:extLst>
          </p:cNvPr>
          <p:cNvSpPr txBox="1"/>
          <p:nvPr/>
        </p:nvSpPr>
        <p:spPr>
          <a:xfrm>
            <a:off x="1113809" y="1016076"/>
            <a:ext cx="4900143" cy="17098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ko-KR" sz="2000"/>
              <a:t>PVP </a:t>
            </a:r>
            <a:r>
              <a:rPr lang="ko-KR" altLang="en-US" sz="2000"/>
              <a:t>구현을 위해서 포톤 서버를 이용했습니다</a:t>
            </a:r>
            <a:r>
              <a:rPr lang="en-US" altLang="ko-KR" sz="2000"/>
              <a:t>.</a:t>
            </a:r>
            <a:br>
              <a:rPr lang="en-US" altLang="ko-KR" sz="2000"/>
            </a:br>
            <a:r>
              <a:rPr lang="ko-KR" altLang="en-US" sz="2000"/>
              <a:t>포톤 서버를 이용하기 위해 </a:t>
            </a:r>
            <a:r>
              <a:rPr lang="en-US" altLang="ko-KR" sz="2000"/>
              <a:t>RPC</a:t>
            </a:r>
            <a:r>
              <a:rPr lang="ko-KR" altLang="en-US" sz="2000"/>
              <a:t>에 대해 공부하고 이를 적용 시켰습니다</a:t>
            </a:r>
            <a:r>
              <a:rPr lang="en-US" altLang="ko-KR" sz="2000"/>
              <a:t>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803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257770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497295-07AA-F233-A033-45D14740D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4162" y="786096"/>
            <a:ext cx="4324849" cy="192331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3462252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1A8F37-CE07-84A2-FF67-1CA52C97D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162" y="4134238"/>
            <a:ext cx="4324849" cy="163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04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18F6E8B-15ED-43C7-94BA-91549A651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1113810" y="3023754"/>
            <a:ext cx="4900144" cy="27369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5400">
                <a:latin typeface="+mj-lt"/>
                <a:ea typeface="+mj-ea"/>
                <a:cs typeface="+mj-cs"/>
              </a:rPr>
              <a:t>MessMath</a:t>
            </a:r>
            <a:br>
              <a:rPr lang="en-US" altLang="ko-KR" sz="5400">
                <a:latin typeface="+mj-lt"/>
                <a:ea typeface="+mj-ea"/>
                <a:cs typeface="+mj-cs"/>
              </a:rPr>
            </a:br>
            <a:r>
              <a:rPr lang="ko-KR" altLang="en-US" sz="5400">
                <a:latin typeface="+mj-lt"/>
                <a:ea typeface="+mj-ea"/>
                <a:cs typeface="+mj-cs"/>
              </a:rPr>
              <a:t>포톤 서버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803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257770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8BEE233-D823-B5F0-93CE-FD2F6D67B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4162" y="1138850"/>
            <a:ext cx="4324849" cy="121780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3462252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AC2AF34-3AC1-F4E3-2405-94D0A776C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162" y="4725179"/>
            <a:ext cx="4324849" cy="45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06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8D4493-32CF-CD4C-22FA-ED5FE928C9C1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BA2B2-BBB8-0433-F6CA-D2E5F3128E90}"/>
              </a:ext>
            </a:extLst>
          </p:cNvPr>
          <p:cNvSpPr txBox="1"/>
          <p:nvPr/>
        </p:nvSpPr>
        <p:spPr>
          <a:xfrm>
            <a:off x="3752235" y="32528"/>
            <a:ext cx="468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/>
              <a:t>타이틀 화면 및 영상</a:t>
            </a:r>
          </a:p>
        </p:txBody>
      </p:sp>
      <p:sp>
        <p:nvSpPr>
          <p:cNvPr id="5" name="TextBox 4">
            <a:hlinkClick r:id="rId2"/>
            <a:extLst>
              <a:ext uri="{FF2B5EF4-FFF2-40B4-BE49-F238E27FC236}">
                <a16:creationId xmlns:a16="http://schemas.microsoft.com/office/drawing/2014/main" id="{CF930147-99F2-C34B-D88E-9870D0A09B4C}"/>
              </a:ext>
            </a:extLst>
          </p:cNvPr>
          <p:cNvSpPr txBox="1"/>
          <p:nvPr/>
        </p:nvSpPr>
        <p:spPr>
          <a:xfrm>
            <a:off x="3047999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hlinkClick r:id="rId2"/>
              </a:rPr>
              <a:t>https://youtu.be/Swc5I2-JCMQ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239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1113810" y="2960716"/>
            <a:ext cx="4036334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MessMath</a:t>
            </a:r>
            <a:br>
              <a:rPr lang="en-US" altLang="ko-KR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ko-KR" alt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포톤 서버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5A781F4-811B-C6AE-2F58-DC93BEFC1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2" y="2141048"/>
            <a:ext cx="5536001" cy="251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762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8D4493-32CF-CD4C-22FA-ED5FE928C9C1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FFC000"/>
                </a:solidFill>
              </a:rPr>
              <a:t>던전포차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BA2B2-BBB8-0433-F6CA-D2E5F3128E90}"/>
              </a:ext>
            </a:extLst>
          </p:cNvPr>
          <p:cNvSpPr txBox="1"/>
          <p:nvPr/>
        </p:nvSpPr>
        <p:spPr>
          <a:xfrm>
            <a:off x="3752235" y="32528"/>
            <a:ext cx="468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/>
              <a:t>시연 영상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079477-F91B-E0F6-29B5-249DDE19E713}"/>
              </a:ext>
            </a:extLst>
          </p:cNvPr>
          <p:cNvSpPr txBox="1"/>
          <p:nvPr/>
        </p:nvSpPr>
        <p:spPr>
          <a:xfrm>
            <a:off x="3047999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hlinkClick r:id="rId2"/>
              </a:rPr>
              <a:t>https://youtu.be/ieY6bY_Rgyg?si=J2sLyG0pGJHbj8KL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811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FFC000"/>
                </a:solidFill>
              </a:rPr>
              <a:t>던전포차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94E01-A16B-EE5E-3057-3B8BAB1C9182}"/>
              </a:ext>
            </a:extLst>
          </p:cNvPr>
          <p:cNvSpPr txBox="1"/>
          <p:nvPr/>
        </p:nvSpPr>
        <p:spPr>
          <a:xfrm>
            <a:off x="963562" y="1959115"/>
            <a:ext cx="32053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목적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기간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사용 도구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인원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담당 업무</a:t>
            </a:r>
            <a:r>
              <a:rPr lang="en-US" altLang="ko-KR" sz="4000"/>
              <a:t>:</a:t>
            </a:r>
            <a:endParaRPr lang="ko-KR" altLang="en-US" sz="4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A6EF7-2C92-D729-7D66-FEE568B73307}"/>
              </a:ext>
            </a:extLst>
          </p:cNvPr>
          <p:cNvSpPr txBox="1"/>
          <p:nvPr/>
        </p:nvSpPr>
        <p:spPr>
          <a:xfrm>
            <a:off x="3814916" y="1946862"/>
            <a:ext cx="79542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인디크래프트 공모전 게임</a:t>
            </a:r>
            <a:br>
              <a:rPr lang="en-US" altLang="ko-KR" sz="4000"/>
            </a:br>
            <a:r>
              <a:rPr lang="ko-KR" altLang="en-US" sz="4000"/>
              <a:t> </a:t>
            </a:r>
            <a:r>
              <a:rPr lang="en-US" altLang="ko-KR" sz="4000"/>
              <a:t>2024.02~ 2024.04</a:t>
            </a:r>
            <a:br>
              <a:rPr lang="en-US" altLang="ko-KR" sz="4000"/>
            </a:br>
            <a:r>
              <a:rPr lang="en-US" altLang="ko-KR" sz="4000"/>
              <a:t>Unity, C#, Git, GithubDesktop</a:t>
            </a:r>
            <a:br>
              <a:rPr lang="en-US" altLang="ko-KR" sz="4000"/>
            </a:br>
            <a:r>
              <a:rPr lang="en-US" altLang="ko-KR" sz="4000"/>
              <a:t>7</a:t>
            </a:r>
            <a:r>
              <a:rPr lang="ko-KR" altLang="en-US" sz="4000"/>
              <a:t>인</a:t>
            </a:r>
            <a:r>
              <a:rPr lang="en-US" altLang="ko-KR" sz="4000"/>
              <a:t>(</a:t>
            </a:r>
            <a:r>
              <a:rPr lang="ko-KR" altLang="en-US" sz="4000"/>
              <a:t>프로그래머</a:t>
            </a:r>
            <a:r>
              <a:rPr lang="en-US" altLang="ko-KR" sz="4000"/>
              <a:t>3, </a:t>
            </a:r>
            <a:r>
              <a:rPr lang="ko-KR" altLang="en-US" sz="4000"/>
              <a:t>아트</a:t>
            </a:r>
            <a:r>
              <a:rPr lang="en-US" altLang="ko-KR" sz="4000"/>
              <a:t>3, </a:t>
            </a:r>
            <a:r>
              <a:rPr lang="ko-KR" altLang="en-US" sz="4000"/>
              <a:t>기획자 </a:t>
            </a:r>
            <a:r>
              <a:rPr lang="en-US" altLang="ko-KR" sz="4000"/>
              <a:t>1)</a:t>
            </a:r>
            <a:br>
              <a:rPr lang="en-US" altLang="ko-KR" sz="4000"/>
            </a:br>
            <a:r>
              <a:rPr lang="ko-KR" altLang="en-US" sz="4000"/>
              <a:t>애니메이션</a:t>
            </a:r>
            <a:r>
              <a:rPr lang="en-US" altLang="ko-KR" sz="4000"/>
              <a:t>, UI, </a:t>
            </a:r>
            <a:r>
              <a:rPr lang="ko-KR" altLang="en-US" sz="4000"/>
              <a:t>전투 구현</a:t>
            </a:r>
            <a:r>
              <a:rPr lang="en-US" altLang="ko-KR" sz="4000"/>
              <a:t>, </a:t>
            </a:r>
            <a:r>
              <a:rPr lang="ko-KR" altLang="en-US" sz="4000"/>
              <a:t>다국 언어</a:t>
            </a:r>
            <a:r>
              <a:rPr lang="en-US" altLang="ko-KR" sz="4000"/>
              <a:t>, </a:t>
            </a:r>
            <a:r>
              <a:rPr lang="ko-KR" altLang="en-US" sz="4000"/>
              <a:t>데이터 연동</a:t>
            </a:r>
            <a:endParaRPr lang="ko-KR" altLang="en-US" sz="400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15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8D4493-32CF-CD4C-22FA-ED5FE928C9C1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UpToSky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BA2B2-BBB8-0433-F6CA-D2E5F3128E90}"/>
              </a:ext>
            </a:extLst>
          </p:cNvPr>
          <p:cNvSpPr txBox="1"/>
          <p:nvPr/>
        </p:nvSpPr>
        <p:spPr>
          <a:xfrm>
            <a:off x="3752235" y="32528"/>
            <a:ext cx="468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/>
              <a:t>시연 영상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943DE7-A280-C0CA-8DE2-DD86E4C75ECF}"/>
              </a:ext>
            </a:extLst>
          </p:cNvPr>
          <p:cNvSpPr txBox="1"/>
          <p:nvPr/>
        </p:nvSpPr>
        <p:spPr>
          <a:xfrm>
            <a:off x="3047999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hlinkClick r:id="rId2"/>
              </a:rPr>
              <a:t>https://youtu.be/44kZ5xZ0Jso?si=ShWp25twiPBS69ae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167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UpToSky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94E01-A16B-EE5E-3057-3B8BAB1C9182}"/>
              </a:ext>
            </a:extLst>
          </p:cNvPr>
          <p:cNvSpPr txBox="1"/>
          <p:nvPr/>
        </p:nvSpPr>
        <p:spPr>
          <a:xfrm>
            <a:off x="963562" y="1959115"/>
            <a:ext cx="32053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목적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기간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사용 도구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인원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담당 업무</a:t>
            </a:r>
            <a:r>
              <a:rPr lang="en-US" altLang="ko-KR" sz="4000"/>
              <a:t>:</a:t>
            </a:r>
            <a:endParaRPr lang="ko-KR" altLang="en-US" sz="4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A6EF7-2C92-D729-7D66-FEE568B73307}"/>
              </a:ext>
            </a:extLst>
          </p:cNvPr>
          <p:cNvSpPr txBox="1"/>
          <p:nvPr/>
        </p:nvSpPr>
        <p:spPr>
          <a:xfrm>
            <a:off x="3814916" y="1946862"/>
            <a:ext cx="795429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구글플레이 출시 게임</a:t>
            </a:r>
            <a:br>
              <a:rPr lang="en-US" altLang="ko-KR" sz="4000"/>
            </a:br>
            <a:r>
              <a:rPr lang="ko-KR" altLang="en-US" sz="4000"/>
              <a:t> </a:t>
            </a:r>
            <a:r>
              <a:rPr lang="en-US" altLang="ko-KR" sz="4000"/>
              <a:t>2023.02~ 2024.04</a:t>
            </a:r>
            <a:br>
              <a:rPr lang="en-US" altLang="ko-KR" sz="4000"/>
            </a:br>
            <a:r>
              <a:rPr lang="en-US" altLang="ko-KR" sz="4000"/>
              <a:t>Unity, C#, Git, GithubDesktop</a:t>
            </a:r>
            <a:br>
              <a:rPr lang="en-US" altLang="ko-KR" sz="4000"/>
            </a:br>
            <a:r>
              <a:rPr lang="en-US" altLang="ko-KR" sz="4000"/>
              <a:t>3</a:t>
            </a:r>
            <a:r>
              <a:rPr lang="ko-KR" altLang="en-US" sz="4000"/>
              <a:t>인</a:t>
            </a:r>
            <a:r>
              <a:rPr lang="en-US" altLang="ko-KR" sz="4000"/>
              <a:t>(</a:t>
            </a:r>
            <a:r>
              <a:rPr lang="ko-KR" altLang="en-US" sz="4000"/>
              <a:t>프로그래머</a:t>
            </a:r>
            <a:r>
              <a:rPr lang="en-US" altLang="ko-KR" sz="4000"/>
              <a:t>3)</a:t>
            </a:r>
            <a:br>
              <a:rPr lang="en-US" altLang="ko-KR" sz="4000"/>
            </a:br>
            <a:r>
              <a:rPr lang="ko-KR" altLang="en-US" sz="4000"/>
              <a:t>애니메이션</a:t>
            </a:r>
            <a:r>
              <a:rPr lang="en-US" altLang="ko-KR" sz="4000"/>
              <a:t>, UI, </a:t>
            </a:r>
            <a:r>
              <a:rPr lang="ko-KR" altLang="en-US" sz="4000"/>
              <a:t>게임 로직</a:t>
            </a:r>
            <a:endParaRPr lang="ko-KR" altLang="en-US" sz="400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103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FFC000"/>
                </a:solidFill>
              </a:rPr>
              <a:t>기타이력</a:t>
            </a:r>
            <a:endParaRPr lang="en-US" altLang="ko-KR" sz="4000">
              <a:solidFill>
                <a:srgbClr val="FFC000"/>
              </a:solidFill>
            </a:endParaRPr>
          </a:p>
          <a:p>
            <a:pPr algn="ctr"/>
            <a:r>
              <a:rPr lang="ko-KR" altLang="en-US" sz="3600"/>
              <a:t>알고리즘</a:t>
            </a:r>
          </a:p>
        </p:txBody>
      </p:sp>
      <p:pic>
        <p:nvPicPr>
          <p:cNvPr id="3" name="videoplayback (1)">
            <a:hlinkClick r:id="" action="ppaction://media"/>
            <a:extLst>
              <a:ext uri="{FF2B5EF4-FFF2-40B4-BE49-F238E27FC236}">
                <a16:creationId xmlns:a16="http://schemas.microsoft.com/office/drawing/2014/main" id="{0B420411-42EB-87A6-D491-A2DDE2A578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62748" y="801128"/>
            <a:ext cx="3483711" cy="29436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37BA21-05FD-D1F9-E41B-5D7CC2EC7F35}"/>
              </a:ext>
            </a:extLst>
          </p:cNvPr>
          <p:cNvSpPr txBox="1"/>
          <p:nvPr/>
        </p:nvSpPr>
        <p:spPr>
          <a:xfrm>
            <a:off x="6803923" y="1222631"/>
            <a:ext cx="3728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길찾기 알고리즘 공부용 미로 찾기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A3F0C3-0B6C-94B7-8F6E-3FB053B907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136" y="3733705"/>
            <a:ext cx="6331974" cy="14754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527DBC-BCCD-EDA3-2163-7A2983EA4359}"/>
              </a:ext>
            </a:extLst>
          </p:cNvPr>
          <p:cNvSpPr txBox="1"/>
          <p:nvPr/>
        </p:nvSpPr>
        <p:spPr>
          <a:xfrm>
            <a:off x="7044814" y="3375489"/>
            <a:ext cx="3728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꾸준한 알고리즘 공부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68FB4E7-E6F1-49A6-6BA8-4E3752C20A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025" y="5209117"/>
            <a:ext cx="5015085" cy="101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3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100">
                <a:latin typeface="+mj-lt"/>
                <a:ea typeface="+mj-ea"/>
                <a:cs typeface="+mj-cs"/>
              </a:rPr>
              <a:t>기타이력</a:t>
            </a:r>
            <a:endParaRPr lang="en-US" altLang="ko-KR" sz="4100"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100">
                <a:latin typeface="+mj-lt"/>
                <a:ea typeface="+mj-ea"/>
                <a:cs typeface="+mj-cs"/>
              </a:rPr>
              <a:t>DirectX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50D66D-CA06-B4D4-88C5-8407EC52AB1C}"/>
              </a:ext>
            </a:extLst>
          </p:cNvPr>
          <p:cNvSpPr txBox="1"/>
          <p:nvPr/>
        </p:nvSpPr>
        <p:spPr>
          <a:xfrm>
            <a:off x="638881" y="1922561"/>
            <a:ext cx="10909643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r>
              <a:rPr lang="ko-KR" altLang="en-US"/>
              <a:t>렌더링 파이프라인에 따라서 코드를 작성하고 적용해보았습니다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en-US" altLang="ko-KR"/>
              <a:t>DirectX11</a:t>
            </a:r>
            <a:r>
              <a:rPr lang="ko-KR" altLang="en-US"/>
              <a:t> 책에 나오는 내용을 가져오 되</a:t>
            </a:r>
            <a:r>
              <a:rPr lang="en-US" altLang="ko-KR"/>
              <a:t>, </a:t>
            </a:r>
            <a:r>
              <a:rPr lang="ko-KR" altLang="en-US"/>
              <a:t>제 방식대로 코드를 이해하고 재구성했습니다</a:t>
            </a:r>
            <a:r>
              <a:rPr lang="en-US" altLang="ko-KR"/>
              <a:t>.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185F595-67AF-5774-5B66-4C6959452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5189" y="2642616"/>
            <a:ext cx="1624117" cy="3605784"/>
          </a:xfrm>
          <a:prstGeom prst="rect">
            <a:avLst/>
          </a:prstGeom>
        </p:spPr>
      </p:pic>
      <p:pic>
        <p:nvPicPr>
          <p:cNvPr id="5" name="Skinned Mesh Demo    FPS_ 238    Frame Time_ 4.20168 (ms) 2024-03-30 17-01-06">
            <a:hlinkClick r:id="" action="ppaction://media"/>
            <a:extLst>
              <a:ext uri="{FF2B5EF4-FFF2-40B4-BE49-F238E27FC236}">
                <a16:creationId xmlns:a16="http://schemas.microsoft.com/office/drawing/2014/main" id="{3E9577B4-74E4-40EB-7A09-0E714F7F48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42871" y="2642616"/>
            <a:ext cx="4637665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5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94E01-A16B-EE5E-3057-3B8BAB1C9182}"/>
              </a:ext>
            </a:extLst>
          </p:cNvPr>
          <p:cNvSpPr txBox="1"/>
          <p:nvPr/>
        </p:nvSpPr>
        <p:spPr>
          <a:xfrm>
            <a:off x="963562" y="1959115"/>
            <a:ext cx="32053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4000"/>
              <a:t>목적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기간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사용 도구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개발 인원 </a:t>
            </a:r>
            <a:r>
              <a:rPr lang="en-US" altLang="ko-KR" sz="4000"/>
              <a:t>:</a:t>
            </a:r>
            <a:br>
              <a:rPr lang="en-US" altLang="ko-KR" sz="4000"/>
            </a:br>
            <a:r>
              <a:rPr lang="ko-KR" altLang="en-US" sz="4000"/>
              <a:t>담당 업무</a:t>
            </a:r>
            <a:r>
              <a:rPr lang="en-US" altLang="ko-KR" sz="4000"/>
              <a:t>:</a:t>
            </a:r>
            <a:endParaRPr lang="ko-KR" altLang="en-US" sz="4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A6EF7-2C92-D729-7D66-FEE568B73307}"/>
              </a:ext>
            </a:extLst>
          </p:cNvPr>
          <p:cNvSpPr txBox="1"/>
          <p:nvPr/>
        </p:nvSpPr>
        <p:spPr>
          <a:xfrm>
            <a:off x="3814916" y="1946862"/>
            <a:ext cx="795429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4000"/>
              <a:t>The Sword </a:t>
            </a:r>
            <a:r>
              <a:rPr lang="ko-KR" altLang="en-US" sz="4000"/>
              <a:t>개발</a:t>
            </a:r>
            <a:br>
              <a:rPr lang="en-US" altLang="ko-KR" sz="4000"/>
            </a:br>
            <a:r>
              <a:rPr lang="ko-KR" altLang="en-US" sz="4000"/>
              <a:t> </a:t>
            </a:r>
            <a:r>
              <a:rPr lang="en-US" altLang="ko-KR" sz="4000"/>
              <a:t>2024.05~</a:t>
            </a:r>
            <a:br>
              <a:rPr lang="en-US" altLang="ko-KR" sz="4000"/>
            </a:br>
            <a:r>
              <a:rPr lang="en-US" altLang="ko-KR" sz="4000"/>
              <a:t>Unity, C#, Git, GithubDesktop</a:t>
            </a:r>
            <a:br>
              <a:rPr lang="en-US" altLang="ko-KR" sz="4000"/>
            </a:br>
            <a:r>
              <a:rPr lang="en-US" altLang="ko-KR" sz="4000"/>
              <a:t>4</a:t>
            </a:r>
            <a:r>
              <a:rPr lang="ko-KR" altLang="en-US" sz="4000"/>
              <a:t>인</a:t>
            </a:r>
            <a:r>
              <a:rPr lang="en-US" altLang="ko-KR" sz="4000"/>
              <a:t>(</a:t>
            </a:r>
            <a:r>
              <a:rPr lang="ko-KR" altLang="en-US" sz="4000"/>
              <a:t>프로그래머</a:t>
            </a:r>
            <a:r>
              <a:rPr lang="en-US" altLang="ko-KR" sz="4000"/>
              <a:t>2, </a:t>
            </a:r>
            <a:r>
              <a:rPr lang="ko-KR" altLang="en-US" sz="4000"/>
              <a:t>아트</a:t>
            </a:r>
            <a:r>
              <a:rPr lang="en-US" altLang="ko-KR" sz="4000"/>
              <a:t>1, </a:t>
            </a:r>
            <a:r>
              <a:rPr lang="ko-KR" altLang="en-US" sz="4000"/>
              <a:t>기획자</a:t>
            </a:r>
            <a:r>
              <a:rPr lang="en-US" altLang="ko-KR" sz="4000"/>
              <a:t>1)</a:t>
            </a:r>
            <a:br>
              <a:rPr lang="en-US" altLang="ko-KR" sz="4000"/>
            </a:br>
            <a:r>
              <a:rPr lang="ko-KR" altLang="en-US" sz="4000"/>
              <a:t>던전 </a:t>
            </a:r>
            <a:r>
              <a:rPr lang="ko-KR" altLang="en-US" sz="4000">
                <a:solidFill>
                  <a:srgbClr val="FFC000"/>
                </a:solidFill>
              </a:rPr>
              <a:t>맵 툴</a:t>
            </a:r>
            <a:r>
              <a:rPr lang="ko-KR" altLang="en-US" sz="4000"/>
              <a:t> 제작</a:t>
            </a:r>
            <a:r>
              <a:rPr lang="en-US" altLang="ko-KR" sz="4000"/>
              <a:t>, </a:t>
            </a:r>
            <a:r>
              <a:rPr lang="ko-KR" altLang="en-US" sz="4000">
                <a:solidFill>
                  <a:srgbClr val="FFC000"/>
                </a:solidFill>
              </a:rPr>
              <a:t>전투</a:t>
            </a:r>
            <a:r>
              <a:rPr lang="ko-KR" altLang="en-US" sz="4000"/>
              <a:t> 게임 로직 구현</a:t>
            </a:r>
            <a:r>
              <a:rPr lang="en-US" altLang="ko-KR" sz="4000"/>
              <a:t>, </a:t>
            </a:r>
            <a:r>
              <a:rPr lang="en-US" altLang="ko-KR" sz="4000">
                <a:solidFill>
                  <a:srgbClr val="FFC000"/>
                </a:solidFill>
              </a:rPr>
              <a:t>UI</a:t>
            </a:r>
            <a:r>
              <a:rPr lang="ko-KR" altLang="en-US" sz="4000">
                <a:solidFill>
                  <a:srgbClr val="FFC000"/>
                </a:solidFill>
              </a:rPr>
              <a:t>자동화</a:t>
            </a:r>
            <a:r>
              <a:rPr lang="en-US" altLang="ko-KR" sz="4000"/>
              <a:t>,</a:t>
            </a:r>
            <a:r>
              <a:rPr lang="ko-KR" altLang="en-US" sz="4000"/>
              <a:t> </a:t>
            </a:r>
            <a:r>
              <a:rPr lang="en-US" altLang="ko-KR" sz="4000">
                <a:solidFill>
                  <a:srgbClr val="FFC000"/>
                </a:solidFill>
              </a:rPr>
              <a:t>Exel </a:t>
            </a:r>
            <a:r>
              <a:rPr lang="ko-KR" altLang="en-US" sz="4000">
                <a:solidFill>
                  <a:srgbClr val="FFC000"/>
                </a:solidFill>
              </a:rPr>
              <a:t>데이터</a:t>
            </a:r>
            <a:r>
              <a:rPr lang="ko-KR" altLang="en-US" sz="4000"/>
              <a:t> 연동</a:t>
            </a:r>
            <a:r>
              <a:rPr lang="en-US" altLang="ko-KR" sz="4000"/>
              <a:t>, </a:t>
            </a:r>
            <a:r>
              <a:rPr lang="ko-KR" altLang="en-US" sz="4000">
                <a:solidFill>
                  <a:srgbClr val="FFC000"/>
                </a:solidFill>
              </a:rPr>
              <a:t>다국언어</a:t>
            </a:r>
          </a:p>
        </p:txBody>
      </p:sp>
    </p:spTree>
    <p:extLst>
      <p:ext uri="{BB962C8B-B14F-4D97-AF65-F5344CB8AC3E}">
        <p14:creationId xmlns:p14="http://schemas.microsoft.com/office/powerpoint/2010/main" val="2044249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85884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 </a:t>
            </a:r>
            <a:r>
              <a:rPr lang="ko-KR" altLang="en-US"/>
              <a:t>자동화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126700-A8F2-92C9-8BE1-1A3877748A26}"/>
              </a:ext>
            </a:extLst>
          </p:cNvPr>
          <p:cNvSpPr txBox="1"/>
          <p:nvPr/>
        </p:nvSpPr>
        <p:spPr>
          <a:xfrm>
            <a:off x="976238" y="894136"/>
            <a:ext cx="3662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Hierarchy</a:t>
            </a:r>
            <a:r>
              <a:rPr lang="ko-KR" altLang="en-US" sz="1400"/>
              <a:t>창에 있는 </a:t>
            </a:r>
            <a:r>
              <a:rPr lang="en-US" altLang="ko-KR" sz="1400"/>
              <a:t>UI</a:t>
            </a:r>
            <a:r>
              <a:rPr lang="ko-KR" altLang="en-US" sz="1400"/>
              <a:t>들을 코드로 불러오는 법을 자동화 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2CFE24-08D0-4FA8-F17B-67F2463768B5}"/>
              </a:ext>
            </a:extLst>
          </p:cNvPr>
          <p:cNvSpPr txBox="1"/>
          <p:nvPr/>
        </p:nvSpPr>
        <p:spPr>
          <a:xfrm>
            <a:off x="6634703" y="991909"/>
            <a:ext cx="4080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목표 </a:t>
            </a:r>
            <a:r>
              <a:rPr lang="en-US" altLang="ko-KR" sz="1400"/>
              <a:t>: </a:t>
            </a:r>
            <a:r>
              <a:rPr lang="ko-KR" altLang="en-US" sz="1400"/>
              <a:t>코드내에서 </a:t>
            </a:r>
            <a:r>
              <a:rPr lang="en-US" altLang="ko-KR" sz="1400"/>
              <a:t>UI</a:t>
            </a:r>
            <a:r>
              <a:rPr lang="ko-KR" altLang="en-US" sz="1400"/>
              <a:t> 관리하기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88A3DAC-265C-01B9-740A-6325082F4E87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4638754" y="1145798"/>
            <a:ext cx="1995949" cy="99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B5CDA91B-A3ED-D6C5-D591-6922A24F5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350" y="2769328"/>
            <a:ext cx="1861816" cy="131934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1D5A455-0C16-5ED7-D635-E66CA9A24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324" y="2850914"/>
            <a:ext cx="1872862" cy="115617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C409DFE-6038-9A45-03F9-5BBAF7E62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119" y="3302741"/>
            <a:ext cx="5511554" cy="5425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4DCEE5D-FB9A-ECCE-FAB8-BB50B7208697}"/>
              </a:ext>
            </a:extLst>
          </p:cNvPr>
          <p:cNvSpPr txBox="1"/>
          <p:nvPr/>
        </p:nvSpPr>
        <p:spPr>
          <a:xfrm>
            <a:off x="545691" y="4781012"/>
            <a:ext cx="2571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1. UI Prefab </a:t>
            </a:r>
            <a:r>
              <a:rPr lang="ko-KR" altLang="en-US" sz="1400"/>
              <a:t>속 </a:t>
            </a:r>
            <a:r>
              <a:rPr lang="en-US" altLang="ko-KR" sz="1400"/>
              <a:t>UI </a:t>
            </a:r>
            <a:r>
              <a:rPr lang="ko-KR" altLang="en-US" sz="1400"/>
              <a:t>이름을 </a:t>
            </a:r>
            <a:r>
              <a:rPr lang="en-US" altLang="ko-KR" sz="1400"/>
              <a:t>Enum</a:t>
            </a:r>
            <a:r>
              <a:rPr lang="ko-KR" altLang="en-US" sz="1400"/>
              <a:t>에 적기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BE40A4-B68E-0759-5C25-8E6B3D526DE9}"/>
              </a:ext>
            </a:extLst>
          </p:cNvPr>
          <p:cNvSpPr txBox="1"/>
          <p:nvPr/>
        </p:nvSpPr>
        <p:spPr>
          <a:xfrm>
            <a:off x="3353187" y="4781012"/>
            <a:ext cx="2571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2. </a:t>
            </a:r>
            <a:r>
              <a:rPr lang="ko-KR" altLang="en-US" sz="1400"/>
              <a:t>각 속성에 맞게 </a:t>
            </a:r>
            <a:r>
              <a:rPr lang="en-US" altLang="ko-KR" sz="1400"/>
              <a:t>Bind</a:t>
            </a:r>
            <a:endParaRPr lang="ko-KR" altLang="en-US" sz="14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B73A56-F846-C02F-FB80-620285F9711D}"/>
              </a:ext>
            </a:extLst>
          </p:cNvPr>
          <p:cNvSpPr txBox="1"/>
          <p:nvPr/>
        </p:nvSpPr>
        <p:spPr>
          <a:xfrm>
            <a:off x="6141020" y="4801064"/>
            <a:ext cx="5067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3. </a:t>
            </a:r>
            <a:r>
              <a:rPr lang="ko-KR" altLang="en-US" sz="1400"/>
              <a:t>코드로 불러올때는 </a:t>
            </a:r>
            <a:r>
              <a:rPr lang="en-US" altLang="ko-KR" sz="1400"/>
              <a:t>Get~(enum</a:t>
            </a:r>
            <a:r>
              <a:rPr lang="ko-KR" altLang="en-US" sz="1400"/>
              <a:t>의 인덱스</a:t>
            </a:r>
            <a:r>
              <a:rPr lang="en-US" altLang="ko-KR" sz="1400"/>
              <a:t>)</a:t>
            </a:r>
            <a:r>
              <a:rPr lang="ko-KR" altLang="en-US" sz="1400"/>
              <a:t>로 불러오기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057D985-11BA-BF6D-743D-EF4459D2B5CC}"/>
              </a:ext>
            </a:extLst>
          </p:cNvPr>
          <p:cNvCxnSpPr>
            <a:stCxn id="19" idx="2"/>
            <a:endCxn id="24" idx="0"/>
          </p:cNvCxnSpPr>
          <p:nvPr/>
        </p:nvCxnSpPr>
        <p:spPr>
          <a:xfrm>
            <a:off x="1831258" y="4088672"/>
            <a:ext cx="1" cy="6923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EA1C1D2-0668-08BA-F8E5-0CD125AE34BB}"/>
              </a:ext>
            </a:extLst>
          </p:cNvPr>
          <p:cNvCxnSpPr>
            <a:cxnSpLocks/>
            <a:stCxn id="21" idx="2"/>
            <a:endCxn id="26" idx="0"/>
          </p:cNvCxnSpPr>
          <p:nvPr/>
        </p:nvCxnSpPr>
        <p:spPr>
          <a:xfrm>
            <a:off x="4638755" y="4007085"/>
            <a:ext cx="0" cy="7739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285CE76-A783-40F4-0411-201FADAC2DAE}"/>
              </a:ext>
            </a:extLst>
          </p:cNvPr>
          <p:cNvCxnSpPr>
            <a:cxnSpLocks/>
            <a:stCxn id="23" idx="2"/>
            <a:endCxn id="27" idx="0"/>
          </p:cNvCxnSpPr>
          <p:nvPr/>
        </p:nvCxnSpPr>
        <p:spPr>
          <a:xfrm>
            <a:off x="8674896" y="3845248"/>
            <a:ext cx="1" cy="955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436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9174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 </a:t>
            </a:r>
            <a:r>
              <a:rPr lang="ko-KR" altLang="en-US"/>
              <a:t>상속 구조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E443E3-0F37-0F21-FBA3-D9A7DABAD217}"/>
              </a:ext>
            </a:extLst>
          </p:cNvPr>
          <p:cNvSpPr/>
          <p:nvPr/>
        </p:nvSpPr>
        <p:spPr>
          <a:xfrm>
            <a:off x="5068529" y="1589138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UI_Base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C52271-D418-0344-82A1-6850E7A7AF3E}"/>
              </a:ext>
            </a:extLst>
          </p:cNvPr>
          <p:cNvSpPr/>
          <p:nvPr/>
        </p:nvSpPr>
        <p:spPr>
          <a:xfrm>
            <a:off x="5068529" y="49038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MonoBehaviour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FED558-F38D-EFB4-B3CA-1DCC06409F42}"/>
              </a:ext>
            </a:extLst>
          </p:cNvPr>
          <p:cNvSpPr/>
          <p:nvPr/>
        </p:nvSpPr>
        <p:spPr>
          <a:xfrm>
            <a:off x="2467897" y="291649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UI_Popup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9D31C5-D5DE-B22D-08CE-450156B182C0}"/>
              </a:ext>
            </a:extLst>
          </p:cNvPr>
          <p:cNvSpPr/>
          <p:nvPr/>
        </p:nvSpPr>
        <p:spPr>
          <a:xfrm>
            <a:off x="5068529" y="291649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UI_Scene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DFE65B-0D0F-B9F3-1073-1D8960B6BADD}"/>
              </a:ext>
            </a:extLst>
          </p:cNvPr>
          <p:cNvSpPr/>
          <p:nvPr/>
        </p:nvSpPr>
        <p:spPr>
          <a:xfrm>
            <a:off x="7728155" y="291649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UI_SubItem</a:t>
            </a:r>
            <a:r>
              <a:rPr lang="ko-KR" altLang="en-US"/>
              <a:t>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F0F904-308D-112C-095F-440CCDB67213}"/>
              </a:ext>
            </a:extLst>
          </p:cNvPr>
          <p:cNvSpPr/>
          <p:nvPr/>
        </p:nvSpPr>
        <p:spPr>
          <a:xfrm>
            <a:off x="2467897" y="441591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각종 </a:t>
            </a:r>
            <a:r>
              <a:rPr lang="en-US" altLang="ko-KR"/>
              <a:t>Popup UI</a:t>
            </a:r>
            <a:r>
              <a:rPr lang="ko-KR" altLang="en-US"/>
              <a:t> 창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FC9D93D-07BD-0D5E-37D2-914226D0525F}"/>
              </a:ext>
            </a:extLst>
          </p:cNvPr>
          <p:cNvSpPr/>
          <p:nvPr/>
        </p:nvSpPr>
        <p:spPr>
          <a:xfrm>
            <a:off x="5068529" y="441591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각종 </a:t>
            </a:r>
            <a:r>
              <a:rPr lang="en-US" altLang="ko-KR"/>
              <a:t>Scene UI</a:t>
            </a:r>
            <a:r>
              <a:rPr lang="ko-KR" altLang="en-US"/>
              <a:t> 창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45EEE3D-8D1F-BC41-3638-B8A3688FDA7B}"/>
              </a:ext>
            </a:extLst>
          </p:cNvPr>
          <p:cNvCxnSpPr>
            <a:stCxn id="4" idx="2"/>
            <a:endCxn id="3" idx="0"/>
          </p:cNvCxnSpPr>
          <p:nvPr/>
        </p:nvCxnSpPr>
        <p:spPr>
          <a:xfrm>
            <a:off x="6066503" y="1343332"/>
            <a:ext cx="0" cy="2458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1BEA2F3-DEDC-F929-8C96-8C1D656C5B67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6066503" y="2442086"/>
            <a:ext cx="0" cy="474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BEF103A-CB54-9B88-8065-3D210479DCBE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6066503" y="3769442"/>
            <a:ext cx="0" cy="6464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1F21C23-E804-5592-3C1F-B88F8807B669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3465871" y="3769442"/>
            <a:ext cx="0" cy="6464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229B872-6F7A-409C-777A-E770A2F9D700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flipH="1">
            <a:off x="3465871" y="2442086"/>
            <a:ext cx="2600632" cy="474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0CBBE3C-251B-4F76-4B18-88F146E8268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6066503" y="2442086"/>
            <a:ext cx="2659626" cy="474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A25937-DA3F-B18D-F979-263F2FC6593C}"/>
              </a:ext>
            </a:extLst>
          </p:cNvPr>
          <p:cNvSpPr/>
          <p:nvPr/>
        </p:nvSpPr>
        <p:spPr>
          <a:xfrm>
            <a:off x="2467897" y="1589138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UI_EventHandler</a:t>
            </a:r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CC35A4A-AA36-958A-A325-055C16D4BE3E}"/>
              </a:ext>
            </a:extLst>
          </p:cNvPr>
          <p:cNvCxnSpPr>
            <a:stCxn id="33" idx="3"/>
            <a:endCxn id="3" idx="1"/>
          </p:cNvCxnSpPr>
          <p:nvPr/>
        </p:nvCxnSpPr>
        <p:spPr>
          <a:xfrm>
            <a:off x="4463845" y="2015612"/>
            <a:ext cx="6046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959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9174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UI_Base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585E81-4AE5-7A5F-C8F2-F2F428CD0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57" y="1309041"/>
            <a:ext cx="6202698" cy="6179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53091-5952-1AB9-730F-A14DF92622B5}"/>
              </a:ext>
            </a:extLst>
          </p:cNvPr>
          <p:cNvSpPr txBox="1"/>
          <p:nvPr/>
        </p:nvSpPr>
        <p:spPr>
          <a:xfrm>
            <a:off x="7482349" y="1033255"/>
            <a:ext cx="24777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UI_Base</a:t>
            </a:r>
            <a:r>
              <a:rPr lang="ko-KR" altLang="en-US" sz="1400"/>
              <a:t>로는 사용하지 않으므로 </a:t>
            </a:r>
            <a:r>
              <a:rPr lang="en-US" altLang="ko-KR" sz="1400"/>
              <a:t>abstrac</a:t>
            </a:r>
            <a:r>
              <a:rPr lang="ko-KR" altLang="en-US" sz="1400"/>
              <a:t>로 구현되었다</a:t>
            </a:r>
            <a:r>
              <a:rPr lang="en-US" altLang="ko-KR" sz="1400"/>
              <a:t>.</a:t>
            </a:r>
          </a:p>
          <a:p>
            <a:r>
              <a:rPr lang="en-US" altLang="ko-KR" sz="1400"/>
              <a:t>Dictionary</a:t>
            </a:r>
            <a:r>
              <a:rPr lang="ko-KR" altLang="en-US" sz="1400"/>
              <a:t>로 오브젝트들을 삽입하여 관리할 예정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E7E70D1-2FE0-7965-E413-2C246FE9E15B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6813755" y="1618031"/>
            <a:ext cx="66859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953D6AD2-6C61-5AB1-59C7-CD753BE65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76" y="2243373"/>
            <a:ext cx="4167420" cy="23712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174AE8A-C6A3-FCAD-4497-B61429022C44}"/>
              </a:ext>
            </a:extLst>
          </p:cNvPr>
          <p:cNvSpPr txBox="1"/>
          <p:nvPr/>
        </p:nvSpPr>
        <p:spPr>
          <a:xfrm>
            <a:off x="7482349" y="2951946"/>
            <a:ext cx="33577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C#</a:t>
            </a:r>
            <a:r>
              <a:rPr lang="ko-KR" altLang="en-US" sz="1400"/>
              <a:t>의 </a:t>
            </a:r>
            <a:r>
              <a:rPr lang="en-US" altLang="ko-KR" sz="1400"/>
              <a:t>reflection</a:t>
            </a:r>
            <a:r>
              <a:rPr lang="ko-KR" altLang="en-US" sz="1400"/>
              <a:t>을 이용하여 </a:t>
            </a:r>
            <a:r>
              <a:rPr lang="en-US" altLang="ko-KR" sz="1400"/>
              <a:t>Enum</a:t>
            </a:r>
            <a:r>
              <a:rPr lang="ko-KR" altLang="en-US" sz="1400"/>
              <a:t>을 읽어올 수 있다</a:t>
            </a:r>
            <a:r>
              <a:rPr lang="en-US" altLang="ko-KR" sz="1400"/>
              <a:t>.</a:t>
            </a:r>
          </a:p>
          <a:p>
            <a:r>
              <a:rPr lang="ko-KR" altLang="en-US" sz="1400"/>
              <a:t>또 </a:t>
            </a:r>
            <a:r>
              <a:rPr lang="en-US" altLang="ko-KR" sz="1400"/>
              <a:t>generic</a:t>
            </a:r>
            <a:r>
              <a:rPr lang="ko-KR" altLang="en-US" sz="1400"/>
              <a:t>을 이용하여 어떤 타입이 들어와도 가능하게 만들었다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F1F03C6-F902-B30E-1E52-8B8C44065CB6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5057296" y="3429000"/>
            <a:ext cx="24250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EF73659E-C23D-6DED-2F0A-1E42E5D04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57" y="4876200"/>
            <a:ext cx="4725059" cy="92405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7D61248-EFEB-6D11-A8DF-185B2957B081}"/>
              </a:ext>
            </a:extLst>
          </p:cNvPr>
          <p:cNvSpPr txBox="1"/>
          <p:nvPr/>
        </p:nvSpPr>
        <p:spPr>
          <a:xfrm>
            <a:off x="7482349" y="5076617"/>
            <a:ext cx="3357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자주 사용되는 타입들은 헬퍼함수로 만들어서 더 쉽게 사용하도록 만들었다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EE1ADDC-2FFB-1B0E-135D-EA3B945AA2B9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>
            <a:off x="5336116" y="5338227"/>
            <a:ext cx="21462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336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9174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UI_Base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853091-5952-1AB9-730F-A14DF92622B5}"/>
              </a:ext>
            </a:extLst>
          </p:cNvPr>
          <p:cNvSpPr txBox="1"/>
          <p:nvPr/>
        </p:nvSpPr>
        <p:spPr>
          <a:xfrm>
            <a:off x="7482349" y="1033255"/>
            <a:ext cx="24777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Get</a:t>
            </a:r>
            <a:r>
              <a:rPr lang="ko-KR" altLang="en-US" sz="1400"/>
              <a:t>함수는 </a:t>
            </a:r>
            <a:r>
              <a:rPr lang="en-US" altLang="ko-KR" sz="1400"/>
              <a:t>Bind</a:t>
            </a:r>
            <a:r>
              <a:rPr lang="ko-KR" altLang="en-US" sz="1400"/>
              <a:t>된 오브젝트들이 </a:t>
            </a:r>
            <a:r>
              <a:rPr lang="en-US" altLang="ko-KR" sz="1400"/>
              <a:t>Dictionary</a:t>
            </a:r>
            <a:r>
              <a:rPr lang="ko-KR" altLang="en-US" sz="1400"/>
              <a:t>에 들어가 있으므로 그것을 </a:t>
            </a:r>
            <a:r>
              <a:rPr lang="en-US" altLang="ko-KR" sz="1400"/>
              <a:t>index</a:t>
            </a:r>
            <a:r>
              <a:rPr lang="ko-KR" altLang="en-US" sz="1400"/>
              <a:t>에 맞는 오브젝트로 불러온다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E7E70D1-2FE0-7965-E413-2C246FE9E15B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 flipV="1">
            <a:off x="5336116" y="1618031"/>
            <a:ext cx="2146233" cy="1967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7D61248-EFEB-6D11-A8DF-185B2957B081}"/>
              </a:ext>
            </a:extLst>
          </p:cNvPr>
          <p:cNvSpPr txBox="1"/>
          <p:nvPr/>
        </p:nvSpPr>
        <p:spPr>
          <a:xfrm>
            <a:off x="7570839" y="3429000"/>
            <a:ext cx="3357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자주 사용되는 타입들은 헬퍼함수로 만들어서 더 쉽게 사용하도록 만들었다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EE1ADDC-2FFB-1B0E-135D-EA3B945AA2B9}"/>
              </a:ext>
            </a:extLst>
          </p:cNvPr>
          <p:cNvCxnSpPr>
            <a:cxnSpLocks/>
            <a:stCxn id="7" idx="3"/>
            <a:endCxn id="28" idx="1"/>
          </p:cNvCxnSpPr>
          <p:nvPr/>
        </p:nvCxnSpPr>
        <p:spPr>
          <a:xfrm>
            <a:off x="5607616" y="3690610"/>
            <a:ext cx="19632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EECFB760-644F-9A87-B819-CA3CAFF4D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31" y="1095560"/>
            <a:ext cx="4553585" cy="14384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898AD0-BB2B-6DEE-61E8-914D8B37E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30" y="3228583"/>
            <a:ext cx="5096586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26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345858" cy="58860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UI_EventHandler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D61248-EFEB-6D11-A8DF-185B2957B081}"/>
              </a:ext>
            </a:extLst>
          </p:cNvPr>
          <p:cNvSpPr txBox="1"/>
          <p:nvPr/>
        </p:nvSpPr>
        <p:spPr>
          <a:xfrm>
            <a:off x="3549445" y="1216742"/>
            <a:ext cx="4483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UI</a:t>
            </a:r>
            <a:r>
              <a:rPr lang="ko-KR" altLang="en-US" sz="1400"/>
              <a:t>의 </a:t>
            </a:r>
            <a:r>
              <a:rPr lang="en-US" altLang="ko-KR" sz="1400"/>
              <a:t>Event</a:t>
            </a:r>
            <a:r>
              <a:rPr lang="ko-KR" altLang="en-US" sz="1400"/>
              <a:t>들을 관리하게하는 클래스이다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53FF83-8941-2D1E-0443-D3A13F1B5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011" y="1751886"/>
            <a:ext cx="3531137" cy="21220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C7B3795-EB0A-935B-E7D0-2721C3A7B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058" y="1815604"/>
            <a:ext cx="3775587" cy="20109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CCA2A5-D0FD-B97B-BA32-824AA75AF57A}"/>
              </a:ext>
            </a:extLst>
          </p:cNvPr>
          <p:cNvSpPr txBox="1"/>
          <p:nvPr/>
        </p:nvSpPr>
        <p:spPr>
          <a:xfrm>
            <a:off x="3549445" y="4729415"/>
            <a:ext cx="4483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Action</a:t>
            </a:r>
            <a:r>
              <a:rPr lang="ko-KR" altLang="en-US" sz="1400"/>
              <a:t>에 구독하고 </a:t>
            </a:r>
            <a:r>
              <a:rPr lang="en-US" altLang="ko-KR" sz="1400"/>
              <a:t>Event</a:t>
            </a:r>
            <a:r>
              <a:rPr lang="ko-KR" altLang="en-US" sz="1400"/>
              <a:t>가 호출될때 연동된 함수가 실행된다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674651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543</TotalTime>
  <Words>1157</Words>
  <Application>Microsoft Office PowerPoint</Application>
  <PresentationFormat>와이드스크린</PresentationFormat>
  <Paragraphs>155</Paragraphs>
  <Slides>36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0" baseType="lpstr">
      <vt:lpstr>Aptos</vt:lpstr>
      <vt:lpstr>Aptos Display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UI 자동화</vt:lpstr>
      <vt:lpstr>UI 상속 구조</vt:lpstr>
      <vt:lpstr>UI_Base</vt:lpstr>
      <vt:lpstr>UI_Base</vt:lpstr>
      <vt:lpstr>UI_EventHandler</vt:lpstr>
      <vt:lpstr>UI_EventHandler</vt:lpstr>
      <vt:lpstr>UI_EventHandler</vt:lpstr>
      <vt:lpstr>UI_EventHandler 의사코드</vt:lpstr>
      <vt:lpstr>Map Tool</vt:lpstr>
      <vt:lpstr>Map Tool</vt:lpstr>
      <vt:lpstr>Map 생성 로직</vt:lpstr>
      <vt:lpstr>Map 생성 고찰 및 개선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서현재</dc:creator>
  <cp:lastModifiedBy>서현재</cp:lastModifiedBy>
  <cp:revision>11</cp:revision>
  <dcterms:created xsi:type="dcterms:W3CDTF">2024-10-03T00:56:07Z</dcterms:created>
  <dcterms:modified xsi:type="dcterms:W3CDTF">2024-10-13T07:55:35Z</dcterms:modified>
</cp:coreProperties>
</file>